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72" r:id="rId3"/>
    <p:sldId id="260" r:id="rId4"/>
    <p:sldId id="303" r:id="rId5"/>
    <p:sldId id="298" r:id="rId6"/>
    <p:sldId id="295" r:id="rId7"/>
    <p:sldId id="261" r:id="rId8"/>
    <p:sldId id="299" r:id="rId9"/>
    <p:sldId id="294" r:id="rId10"/>
    <p:sldId id="302" r:id="rId11"/>
  </p:sldIdLst>
  <p:sldSz cx="12192000" cy="6858000"/>
  <p:notesSz cx="7315200" cy="96012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D31"/>
    <a:srgbClr val="34485E"/>
    <a:srgbClr val="C93C2D"/>
    <a:srgbClr val="18B7CE"/>
    <a:srgbClr val="486284"/>
    <a:srgbClr val="FFFDFB"/>
    <a:srgbClr val="FAF0E2"/>
    <a:srgbClr val="9FBA56"/>
    <a:srgbClr val="FFFFFF"/>
    <a:srgbClr val="559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BAA60B-0CBA-4B28-B016-1FC4C6C73151}" v="295" dt="2024-08-27T12:11:17.0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91" autoAdjust="0"/>
  </p:normalViewPr>
  <p:slideViewPr>
    <p:cSldViewPr snapToGrid="0">
      <p:cViewPr varScale="1">
        <p:scale>
          <a:sx n="57" d="100"/>
          <a:sy n="57" d="100"/>
        </p:scale>
        <p:origin x="3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Vargas Velasquez" userId="cc3d2fe6-8ad0-4b77-935d-0c8f7cb17c36" providerId="ADAL" clId="{22BAA60B-0CBA-4B28-B016-1FC4C6C73151}"/>
    <pc:docChg chg="undo custSel delSld modSld">
      <pc:chgData name="Carlos Vargas Velasquez" userId="cc3d2fe6-8ad0-4b77-935d-0c8f7cb17c36" providerId="ADAL" clId="{22BAA60B-0CBA-4B28-B016-1FC4C6C73151}" dt="2024-08-27T12:11:36.092" v="491" actId="1076"/>
      <pc:docMkLst>
        <pc:docMk/>
      </pc:docMkLst>
      <pc:sldChg chg="addSp delSp modSp mod delAnim modAnim">
        <pc:chgData name="Carlos Vargas Velasquez" userId="cc3d2fe6-8ad0-4b77-935d-0c8f7cb17c36" providerId="ADAL" clId="{22BAA60B-0CBA-4B28-B016-1FC4C6C73151}" dt="2024-08-27T12:05:41.773" v="404" actId="6549"/>
        <pc:sldMkLst>
          <pc:docMk/>
          <pc:sldMk cId="2816900936" sldId="260"/>
        </pc:sldMkLst>
        <pc:spChg chg="add mod">
          <ac:chgData name="Carlos Vargas Velasquez" userId="cc3d2fe6-8ad0-4b77-935d-0c8f7cb17c36" providerId="ADAL" clId="{22BAA60B-0CBA-4B28-B016-1FC4C6C73151}" dt="2024-08-27T12:02:35.262" v="155" actId="1076"/>
          <ac:spMkLst>
            <pc:docMk/>
            <pc:sldMk cId="2816900936" sldId="260"/>
            <ac:spMk id="2" creationId="{0863C544-ED51-A786-4B16-C14CB3739D3E}"/>
          </ac:spMkLst>
        </pc:spChg>
        <pc:spChg chg="add mod">
          <ac:chgData name="Carlos Vargas Velasquez" userId="cc3d2fe6-8ad0-4b77-935d-0c8f7cb17c36" providerId="ADAL" clId="{22BAA60B-0CBA-4B28-B016-1FC4C6C73151}" dt="2024-08-27T12:04:30.608" v="324" actId="20577"/>
          <ac:spMkLst>
            <pc:docMk/>
            <pc:sldMk cId="2816900936" sldId="260"/>
            <ac:spMk id="3" creationId="{7ED92260-9E02-93F7-0E1E-5ABE272A281A}"/>
          </ac:spMkLst>
        </pc:spChg>
        <pc:spChg chg="add mod">
          <ac:chgData name="Carlos Vargas Velasquez" userId="cc3d2fe6-8ad0-4b77-935d-0c8f7cb17c36" providerId="ADAL" clId="{22BAA60B-0CBA-4B28-B016-1FC4C6C73151}" dt="2024-08-27T12:05:41.773" v="404" actId="6549"/>
          <ac:spMkLst>
            <pc:docMk/>
            <pc:sldMk cId="2816900936" sldId="260"/>
            <ac:spMk id="6" creationId="{6444108B-3C75-A4B5-27D5-BAB560329F37}"/>
          </ac:spMkLst>
        </pc:spChg>
        <pc:spChg chg="del">
          <ac:chgData name="Carlos Vargas Velasquez" userId="cc3d2fe6-8ad0-4b77-935d-0c8f7cb17c36" providerId="ADAL" clId="{22BAA60B-0CBA-4B28-B016-1FC4C6C73151}" dt="2024-08-27T12:01:36.535" v="1" actId="478"/>
          <ac:spMkLst>
            <pc:docMk/>
            <pc:sldMk cId="2816900936" sldId="260"/>
            <ac:spMk id="9" creationId="{A4D3F724-D459-A18C-7E8D-D445DF5DEDCF}"/>
          </ac:spMkLst>
        </pc:spChg>
        <pc:spChg chg="del">
          <ac:chgData name="Carlos Vargas Velasquez" userId="cc3d2fe6-8ad0-4b77-935d-0c8f7cb17c36" providerId="ADAL" clId="{22BAA60B-0CBA-4B28-B016-1FC4C6C73151}" dt="2024-08-27T12:04:37.710" v="325" actId="478"/>
          <ac:spMkLst>
            <pc:docMk/>
            <pc:sldMk cId="2816900936" sldId="260"/>
            <ac:spMk id="12" creationId="{5D2F9717-249F-98B9-3CED-EC363435CE41}"/>
          </ac:spMkLst>
        </pc:spChg>
        <pc:spChg chg="del">
          <ac:chgData name="Carlos Vargas Velasquez" userId="cc3d2fe6-8ad0-4b77-935d-0c8f7cb17c36" providerId="ADAL" clId="{22BAA60B-0CBA-4B28-B016-1FC4C6C73151}" dt="2024-08-27T12:01:27.982" v="0" actId="478"/>
          <ac:spMkLst>
            <pc:docMk/>
            <pc:sldMk cId="2816900936" sldId="260"/>
            <ac:spMk id="13" creationId="{0C47BBAA-65E4-6CB0-9F39-15E443AB1BED}"/>
          </ac:spMkLst>
        </pc:spChg>
        <pc:spChg chg="mod">
          <ac:chgData name="Carlos Vargas Velasquez" userId="cc3d2fe6-8ad0-4b77-935d-0c8f7cb17c36" providerId="ADAL" clId="{22BAA60B-0CBA-4B28-B016-1FC4C6C73151}" dt="2024-08-27T12:03:09.680" v="209" actId="20577"/>
          <ac:spMkLst>
            <pc:docMk/>
            <pc:sldMk cId="2816900936" sldId="260"/>
            <ac:spMk id="14" creationId="{6ED6711A-7427-5CB7-1DA8-AAE947EDD0AC}"/>
          </ac:spMkLst>
        </pc:spChg>
        <pc:spChg chg="del">
          <ac:chgData name="Carlos Vargas Velasquez" userId="cc3d2fe6-8ad0-4b77-935d-0c8f7cb17c36" providerId="ADAL" clId="{22BAA60B-0CBA-4B28-B016-1FC4C6C73151}" dt="2024-08-27T12:01:38.140" v="2" actId="478"/>
          <ac:spMkLst>
            <pc:docMk/>
            <pc:sldMk cId="2816900936" sldId="260"/>
            <ac:spMk id="18" creationId="{062480C8-A6A3-CBDF-64C7-2F924CEDF7D5}"/>
          </ac:spMkLst>
        </pc:spChg>
        <pc:spChg chg="del">
          <ac:chgData name="Carlos Vargas Velasquez" userId="cc3d2fe6-8ad0-4b77-935d-0c8f7cb17c36" providerId="ADAL" clId="{22BAA60B-0CBA-4B28-B016-1FC4C6C73151}" dt="2024-08-27T12:03:13.057" v="210" actId="478"/>
          <ac:spMkLst>
            <pc:docMk/>
            <pc:sldMk cId="2816900936" sldId="260"/>
            <ac:spMk id="19" creationId="{8DFB66B7-ABBE-57C4-CA42-DCB288AECAEF}"/>
          </ac:spMkLst>
        </pc:spChg>
        <pc:spChg chg="del">
          <ac:chgData name="Carlos Vargas Velasquez" userId="cc3d2fe6-8ad0-4b77-935d-0c8f7cb17c36" providerId="ADAL" clId="{22BAA60B-0CBA-4B28-B016-1FC4C6C73151}" dt="2024-08-27T12:02:52.733" v="190" actId="478"/>
          <ac:spMkLst>
            <pc:docMk/>
            <pc:sldMk cId="2816900936" sldId="260"/>
            <ac:spMk id="20" creationId="{F390D8FD-AAF5-63CD-006E-DCFC081AF859}"/>
          </ac:spMkLst>
        </pc:spChg>
        <pc:spChg chg="mod">
          <ac:chgData name="Carlos Vargas Velasquez" userId="cc3d2fe6-8ad0-4b77-935d-0c8f7cb17c36" providerId="ADAL" clId="{22BAA60B-0CBA-4B28-B016-1FC4C6C73151}" dt="2024-08-27T12:02:49.889" v="189" actId="20577"/>
          <ac:spMkLst>
            <pc:docMk/>
            <pc:sldMk cId="2816900936" sldId="260"/>
            <ac:spMk id="21" creationId="{A53DA728-408D-A4F1-A9EF-4F40DF27DBBF}"/>
          </ac:spMkLst>
        </pc:spChg>
      </pc:sldChg>
      <pc:sldChg chg="modSp mod">
        <pc:chgData name="Carlos Vargas Velasquez" userId="cc3d2fe6-8ad0-4b77-935d-0c8f7cb17c36" providerId="ADAL" clId="{22BAA60B-0CBA-4B28-B016-1FC4C6C73151}" dt="2024-08-27T12:11:17.073" v="490"/>
        <pc:sldMkLst>
          <pc:docMk/>
          <pc:sldMk cId="0" sldId="261"/>
        </pc:sldMkLst>
        <pc:spChg chg="mod">
          <ac:chgData name="Carlos Vargas Velasquez" userId="cc3d2fe6-8ad0-4b77-935d-0c8f7cb17c36" providerId="ADAL" clId="{22BAA60B-0CBA-4B28-B016-1FC4C6C73151}" dt="2024-08-27T12:06:31.787" v="409" actId="14100"/>
          <ac:spMkLst>
            <pc:docMk/>
            <pc:sldMk cId="0" sldId="261"/>
            <ac:spMk id="4" creationId="{00000000-0000-0000-0000-000000000000}"/>
          </ac:spMkLst>
        </pc:spChg>
        <pc:spChg chg="mod">
          <ac:chgData name="Carlos Vargas Velasquez" userId="cc3d2fe6-8ad0-4b77-935d-0c8f7cb17c36" providerId="ADAL" clId="{22BAA60B-0CBA-4B28-B016-1FC4C6C73151}" dt="2024-08-27T12:07:32.037" v="411" actId="14100"/>
          <ac:spMkLst>
            <pc:docMk/>
            <pc:sldMk cId="0" sldId="261"/>
            <ac:spMk id="18" creationId="{00000000-0000-0000-0000-000000000000}"/>
          </ac:spMkLst>
        </pc:spChg>
        <pc:spChg chg="mod">
          <ac:chgData name="Carlos Vargas Velasquez" userId="cc3d2fe6-8ad0-4b77-935d-0c8f7cb17c36" providerId="ADAL" clId="{22BAA60B-0CBA-4B28-B016-1FC4C6C73151}" dt="2024-08-27T12:08:28.874" v="422" actId="1076"/>
          <ac:spMkLst>
            <pc:docMk/>
            <pc:sldMk cId="0" sldId="261"/>
            <ac:spMk id="20" creationId="{00000000-0000-0000-0000-000000000000}"/>
          </ac:spMkLst>
        </pc:spChg>
        <pc:spChg chg="mod">
          <ac:chgData name="Carlos Vargas Velasquez" userId="cc3d2fe6-8ad0-4b77-935d-0c8f7cb17c36" providerId="ADAL" clId="{22BAA60B-0CBA-4B28-B016-1FC4C6C73151}" dt="2024-08-27T12:08:22.849" v="421" actId="14100"/>
          <ac:spMkLst>
            <pc:docMk/>
            <pc:sldMk cId="0" sldId="261"/>
            <ac:spMk id="23" creationId="{00000000-0000-0000-0000-000000000000}"/>
          </ac:spMkLst>
        </pc:spChg>
        <pc:spChg chg="mod">
          <ac:chgData name="Carlos Vargas Velasquez" userId="cc3d2fe6-8ad0-4b77-935d-0c8f7cb17c36" providerId="ADAL" clId="{22BAA60B-0CBA-4B28-B016-1FC4C6C73151}" dt="2024-08-27T12:11:17.073" v="490"/>
          <ac:spMkLst>
            <pc:docMk/>
            <pc:sldMk cId="0" sldId="261"/>
            <ac:spMk id="37" creationId="{00000000-0000-0000-0000-000000000000}"/>
          </ac:spMkLst>
        </pc:spChg>
        <pc:spChg chg="mod">
          <ac:chgData name="Carlos Vargas Velasquez" userId="cc3d2fe6-8ad0-4b77-935d-0c8f7cb17c36" providerId="ADAL" clId="{22BAA60B-0CBA-4B28-B016-1FC4C6C73151}" dt="2024-08-27T12:09:23.475" v="444" actId="20577"/>
          <ac:spMkLst>
            <pc:docMk/>
            <pc:sldMk cId="0" sldId="261"/>
            <ac:spMk id="38" creationId="{00000000-0000-0000-0000-000000000000}"/>
          </ac:spMkLst>
        </pc:spChg>
        <pc:spChg chg="mod">
          <ac:chgData name="Carlos Vargas Velasquez" userId="cc3d2fe6-8ad0-4b77-935d-0c8f7cb17c36" providerId="ADAL" clId="{22BAA60B-0CBA-4B28-B016-1FC4C6C73151}" dt="2024-08-27T12:10:56.586" v="487" actId="20577"/>
          <ac:spMkLst>
            <pc:docMk/>
            <pc:sldMk cId="0" sldId="261"/>
            <ac:spMk id="49" creationId="{00000000-0000-0000-0000-000000000000}"/>
          </ac:spMkLst>
        </pc:spChg>
        <pc:spChg chg="mod">
          <ac:chgData name="Carlos Vargas Velasquez" userId="cc3d2fe6-8ad0-4b77-935d-0c8f7cb17c36" providerId="ADAL" clId="{22BAA60B-0CBA-4B28-B016-1FC4C6C73151}" dt="2024-08-27T12:11:01.620" v="488"/>
          <ac:spMkLst>
            <pc:docMk/>
            <pc:sldMk cId="0" sldId="261"/>
            <ac:spMk id="50" creationId="{00000000-0000-0000-0000-000000000000}"/>
          </ac:spMkLst>
        </pc:spChg>
        <pc:spChg chg="mod">
          <ac:chgData name="Carlos Vargas Velasquez" userId="cc3d2fe6-8ad0-4b77-935d-0c8f7cb17c36" providerId="ADAL" clId="{22BAA60B-0CBA-4B28-B016-1FC4C6C73151}" dt="2024-08-27T12:09:44.582" v="460" actId="14100"/>
          <ac:spMkLst>
            <pc:docMk/>
            <pc:sldMk cId="0" sldId="261"/>
            <ac:spMk id="51" creationId="{00000000-0000-0000-0000-000000000000}"/>
          </ac:spMkLst>
        </pc:spChg>
        <pc:spChg chg="mod">
          <ac:chgData name="Carlos Vargas Velasquez" userId="cc3d2fe6-8ad0-4b77-935d-0c8f7cb17c36" providerId="ADAL" clId="{22BAA60B-0CBA-4B28-B016-1FC4C6C73151}" dt="2024-08-27T12:11:09.327" v="489"/>
          <ac:spMkLst>
            <pc:docMk/>
            <pc:sldMk cId="0" sldId="261"/>
            <ac:spMk id="53" creationId="{00000000-0000-0000-0000-000000000000}"/>
          </ac:spMkLst>
        </pc:spChg>
        <pc:grpChg chg="mod">
          <ac:chgData name="Carlos Vargas Velasquez" userId="cc3d2fe6-8ad0-4b77-935d-0c8f7cb17c36" providerId="ADAL" clId="{22BAA60B-0CBA-4B28-B016-1FC4C6C73151}" dt="2024-08-27T12:08:21.307" v="420" actId="14100"/>
          <ac:grpSpMkLst>
            <pc:docMk/>
            <pc:sldMk cId="0" sldId="261"/>
            <ac:grpSpMk id="6" creationId="{00000000-0000-0000-0000-000000000000}"/>
          </ac:grpSpMkLst>
        </pc:grpChg>
      </pc:sldChg>
      <pc:sldChg chg="del">
        <pc:chgData name="Carlos Vargas Velasquez" userId="cc3d2fe6-8ad0-4b77-935d-0c8f7cb17c36" providerId="ADAL" clId="{22BAA60B-0CBA-4B28-B016-1FC4C6C73151}" dt="2024-08-27T12:05:59.617" v="405" actId="47"/>
        <pc:sldMkLst>
          <pc:docMk/>
          <pc:sldMk cId="72533183" sldId="286"/>
        </pc:sldMkLst>
      </pc:sldChg>
      <pc:sldChg chg="modSp mod">
        <pc:chgData name="Carlos Vargas Velasquez" userId="cc3d2fe6-8ad0-4b77-935d-0c8f7cb17c36" providerId="ADAL" clId="{22BAA60B-0CBA-4B28-B016-1FC4C6C73151}" dt="2024-08-27T12:11:36.092" v="491" actId="1076"/>
        <pc:sldMkLst>
          <pc:docMk/>
          <pc:sldMk cId="3201876323" sldId="294"/>
        </pc:sldMkLst>
        <pc:spChg chg="mod">
          <ac:chgData name="Carlos Vargas Velasquez" userId="cc3d2fe6-8ad0-4b77-935d-0c8f7cb17c36" providerId="ADAL" clId="{22BAA60B-0CBA-4B28-B016-1FC4C6C73151}" dt="2024-08-27T12:11:36.092" v="491" actId="1076"/>
          <ac:spMkLst>
            <pc:docMk/>
            <pc:sldMk cId="3201876323" sldId="294"/>
            <ac:spMk id="14" creationId="{72D881B9-8FC4-4570-A5D0-0C072D1518E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6728D6-AD3F-88F9-7B2A-A02EBE3EE8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16AB80-5CBE-0CE7-D429-994D2CB759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6063034-C9AC-4305-8E35-61CB92E36562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3BDB7F-51C7-060B-6FC4-CC4C660916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4CFDD6-9DB1-E3E5-4BD6-D6E405E989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771629E-1BCC-4974-AD51-42C2CF170D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742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4812611-1F5B-4C23-9E4A-1DBBE976A650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45A8EB0-E051-471E-99F0-2B72B54B4D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3550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645A8EB0-E051-471E-99F0-2B72B54B4D13}" type="slidenum">
              <a:rPr lang="en-US">
                <a:solidFill>
                  <a:prstClr val="black"/>
                </a:solidFill>
                <a:latin typeface="Aptos" panose="02110004020202020204"/>
              </a:rPr>
              <a:t>1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39960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A8EB0-E051-471E-99F0-2B72B54B4D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01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A8EB0-E051-471E-99F0-2B72B54B4D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13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A8EB0-E051-471E-99F0-2B72B54B4D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23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A8EB0-E051-471E-99F0-2B72B54B4D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24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645A8EB0-E051-471E-99F0-2B72B54B4D13}" type="slidenum">
              <a:rPr lang="en-US">
                <a:solidFill>
                  <a:prstClr val="black"/>
                </a:solidFill>
                <a:latin typeface="Aptos" panose="02110004020202020204"/>
              </a:rPr>
              <a:t>9</a:t>
            </a:fld>
            <a:endParaRPr lang="en-US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4919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9EA46-C2FA-8424-0A37-6B24A9382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D7658-AF8A-EB98-0885-2F137352C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9CB7C-E0B5-CB39-5ED3-3A799ABAF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www.casgt.org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E6FC-6FDA-6A78-CD9A-F871C34D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 de labores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4C0D3-230A-F07A-3AF6-0A6404BA5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E85-2265-4E1A-A84B-B48E0B46B0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0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3E3C-F799-7E07-A57C-D7F301C1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1AEB4-2D4A-2E37-570C-FE67928CD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55850-2C5D-5D11-1BFE-7DEB34630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www.casgt.org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5A3FB-4A67-D42A-ECCB-7B25DE914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 de labores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271CD-BC9F-2379-4ABA-979FEF1B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E85-2265-4E1A-A84B-B48E0B46B0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6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2ACE1B-8682-A5B3-1E0B-4475D137B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11C46F-4CD3-DAC5-C277-CD5086BCF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AFCA8-0203-FB5E-D5CC-F67A6604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www.casgt.org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2256-734D-7479-B76C-BA468FC9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 de labores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BA0FF-7CF1-07C6-CBC6-E3AF8A87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E85-2265-4E1A-A84B-B48E0B46B0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39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9EA46-C2FA-8424-0A37-6B24A9382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D7658-AF8A-EB98-0885-2F137352C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9CB7C-E0B5-CB39-5ED3-3A799ABAF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B294-C84D-4AF1-A2F6-EB746DB08B7D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E6FC-6FDA-6A78-CD9A-F871C34D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 de labores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4C0D3-230A-F07A-3AF6-0A6404BA5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E85-2265-4E1A-A84B-B48E0B46B0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68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E269-D9E2-8B32-AE44-9452F3424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5DFED-35A8-315F-7360-D267467DB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24E13-AA7E-0C0A-BE3E-91939EC68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6BCD-93DA-4BF3-B878-DBF797FFAB9D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8A9F4-78D2-23D0-E2F5-A144261C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 de labores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C9056-6C67-6BCA-EB9F-1B0E1262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E85-2265-4E1A-A84B-B48E0B46B0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87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F487-1119-08DB-9FBC-DC7B3D71C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4AA16-12F8-A97E-A1DF-40453F74F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9A4D2-310B-0F81-B572-37CE097B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DEED-0D47-4C0C-97E8-F67562BD2C98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9DB89-8F38-0BD2-F408-53E1FF1A0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 de labores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1A64F-1335-8669-4FD4-A7ADF39AE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E85-2265-4E1A-A84B-B48E0B46B0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0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8678-CD8D-64DE-76CF-69E02F5D7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130D6-499A-14BC-D8D9-18495EAB5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FD46B-1F6C-98AF-6B6D-F31052EAB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674CB-0C2D-47D2-86A0-9921CF7C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C4B2-D182-4F33-B71A-11A4B00E596A}" type="datetime1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B3539-57D6-BB1F-0029-CCB1B615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 de labores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F58EF-4790-CEC9-DE04-57C2E205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E85-2265-4E1A-A84B-B48E0B46B0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9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3AFAE-DF8B-1AFB-66F9-F36B25D7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2E31F-4AA5-635A-A5BA-A06D96051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EA796-4D2E-E6A6-5C38-2FAAE12E9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B700D-DFA2-1A7B-3252-4B24FA3731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ECB27D-9B1B-7C05-AF25-1FB1D90BB5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9361B5-4A20-5BEE-A8CA-C1829ADC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C644-8433-41B8-99CB-D63A0C3C1071}" type="datetime1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0BD7CA-FC75-4CE3-3A9D-E086C01E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 de labores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3EAAD4-AB26-D687-6B09-45A51B4E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E85-2265-4E1A-A84B-B48E0B46B0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18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9D0F9-6802-2D07-3FE6-1FA6D71D2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F329F8-F15E-0FBB-6759-3B5EDCA15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DB8F-CFD0-427B-ACD7-85BB96D66F88}" type="datetime1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DCE1E-A419-7EE9-E010-D2BFB714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 de labores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DBDEF-790C-072E-0ABA-EAB5E80C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E85-2265-4E1A-A84B-B48E0B46B0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53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4296A-6328-A888-995F-E8CADEEF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D18E-C207-4B00-AFC7-60321DEAE1AB}" type="datetime1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E579C-A791-7342-5597-A08E5918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 de labores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B5437-212B-57EA-81B2-D7C30CA1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E85-2265-4E1A-A84B-B48E0B46B0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48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64730-E1C2-4933-99A5-81A9936DD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86894-73CA-4B14-2529-6249DAECE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E872F-D704-76EF-54D1-39A0B1030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510F-F655-330E-0803-D7040AA13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01CB7-DCF0-43EA-863E-063B57458656}" type="datetime1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53C54-E621-A042-4841-222916EDB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 de labores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7B16C-9514-3855-AEE7-B867EE98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E85-2265-4E1A-A84B-B48E0B46B0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1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E269-D9E2-8B32-AE44-9452F3424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5DFED-35A8-315F-7360-D267467DB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24E13-AA7E-0C0A-BE3E-91939EC68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www.casgt.org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8A9F4-78D2-23D0-E2F5-A144261C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 de labores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C9056-6C67-6BCA-EB9F-1B0E1262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E85-2265-4E1A-A84B-B48E0B46B0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55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BBE15-CC08-BFA1-6903-72B02DBA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505A15-5B5B-724E-1CC2-B668AD70F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60692-5CAE-59B4-6D48-EEE0C59CF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2F1FA-D377-C03A-2DA2-82D939BF8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9D02-8FC5-4314-9BC2-C61756DC2591}" type="datetime1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346A7-64DC-9439-6A68-8393498D1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 de labores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D42B4-A31D-4518-AE55-E69D02C7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E85-2265-4E1A-A84B-B48E0B46B0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78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3E3C-F799-7E07-A57C-D7F301C1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1AEB4-2D4A-2E37-570C-FE67928CD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55850-2C5D-5D11-1BFE-7DEB34630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F90B-D83E-4510-85C9-3A843C7DB291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5A3FB-4A67-D42A-ECCB-7B25DE914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 de labores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271CD-BC9F-2379-4ABA-979FEF1B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E85-2265-4E1A-A84B-B48E0B46B0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54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2ACE1B-8682-A5B3-1E0B-4475D137B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11C46F-4CD3-DAC5-C277-CD5086BCF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AFCA8-0203-FB5E-D5CC-F67A6604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8BBE-0366-43FC-B7C8-58D0B5E94B34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2256-734D-7479-B76C-BA468FC9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 de labores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BA0FF-7CF1-07C6-CBC6-E3AF8A87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E85-2265-4E1A-A84B-B48E0B46B0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6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F487-1119-08DB-9FBC-DC7B3D71C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4AA16-12F8-A97E-A1DF-40453F74F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9A4D2-310B-0F81-B572-37CE097B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www.casgt.org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9DB89-8F38-0BD2-F408-53E1FF1A0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 de labores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1A64F-1335-8669-4FD4-A7ADF39AE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E85-2265-4E1A-A84B-B48E0B46B0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7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8678-CD8D-64DE-76CF-69E02F5D7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130D6-499A-14BC-D8D9-18495EAB5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FD46B-1F6C-98AF-6B6D-F31052EAB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674CB-0C2D-47D2-86A0-9921CF7C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www.casgt.org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B3539-57D6-BB1F-0029-CCB1B615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 de labores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F58EF-4790-CEC9-DE04-57C2E205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E85-2265-4E1A-A84B-B48E0B46B0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9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3AFAE-DF8B-1AFB-66F9-F36B25D7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2E31F-4AA5-635A-A5BA-A06D96051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EA796-4D2E-E6A6-5C38-2FAAE12E9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B700D-DFA2-1A7B-3252-4B24FA3731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ECB27D-9B1B-7C05-AF25-1FB1D90BB5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9361B5-4A20-5BEE-A8CA-C1829ADC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www.casgt.org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0BD7CA-FC75-4CE3-3A9D-E086C01E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 de labores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3EAAD4-AB26-D687-6B09-45A51B4E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E85-2265-4E1A-A84B-B48E0B46B0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4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9D0F9-6802-2D07-3FE6-1FA6D71D2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F329F8-F15E-0FBB-6759-3B5EDCA15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www.casgt.org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DCE1E-A419-7EE9-E010-D2BFB714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 de labores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DBDEF-790C-072E-0ABA-EAB5E80C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E85-2265-4E1A-A84B-B48E0B46B0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4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4296A-6328-A888-995F-E8CADEEF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www.casgt.org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E579C-A791-7342-5597-A08E5918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 de labores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B5437-212B-57EA-81B2-D7C30CA1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E85-2265-4E1A-A84B-B48E0B46B0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3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64730-E1C2-4933-99A5-81A9936DD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86894-73CA-4B14-2529-6249DAECE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E872F-D704-76EF-54D1-39A0B1030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510F-F655-330E-0803-D7040AA13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www.casgt.org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53C54-E621-A042-4841-222916EDB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 de labores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7B16C-9514-3855-AEE7-B867EE98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E85-2265-4E1A-A84B-B48E0B46B0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6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BBE15-CC08-BFA1-6903-72B02DBA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505A15-5B5B-724E-1CC2-B668AD70F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60692-5CAE-59B4-6D48-EEE0C59CF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2F1FA-D377-C03A-2DA2-82D939BF8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www.casgt.org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346A7-64DC-9439-6A68-8393498D1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Memoria de labores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D42B4-A31D-4518-AE55-E69D02C7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E85-2265-4E1A-A84B-B48E0B46B0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2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0A1453-4C51-9780-45A8-D8374009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967C0-44E9-5EF1-8B45-2193F5879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3296A-26A4-7D78-E353-C75B26A00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www.casgt.org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9A25E-1745-13D3-C755-0E238039B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2023 Annual Report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5F5E0-BED8-73BB-8CE0-0B9C97C88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EF1E85-2265-4E1A-A84B-B48E0B46B0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0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0A1453-4C51-9780-45A8-D8374009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967C0-44E9-5EF1-8B45-2193F5879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3296A-26A4-7D78-E353-C75B26A00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C14929-19FD-47CB-8358-B0A16CA798A8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9A25E-1745-13D3-C755-0E238039B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2023 Annual Report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5F5E0-BED8-73BB-8CE0-0B9C97C88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EF1E85-2265-4E1A-A84B-B48E0B46B0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E99448-3754-654A-4B41-84CD2B3C0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222" y="204815"/>
            <a:ext cx="2031925" cy="64767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6A4D5AE-889F-EB0E-C390-9C9CFEAFC6DE}"/>
              </a:ext>
            </a:extLst>
          </p:cNvPr>
          <p:cNvSpPr txBox="1"/>
          <p:nvPr/>
        </p:nvSpPr>
        <p:spPr>
          <a:xfrm>
            <a:off x="6713316" y="1265537"/>
            <a:ext cx="514161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486284"/>
                </a:solidFill>
                <a:latin typeface="Avenir Next LT Pro" panose="020B0504020202020204" pitchFamily="34" charset="0"/>
              </a:rPr>
              <a:t>Regional Workshop to exchange </a:t>
            </a:r>
            <a:r>
              <a:rPr lang="en-US" sz="2400" dirty="0" err="1">
                <a:solidFill>
                  <a:srgbClr val="486284"/>
                </a:solidFill>
                <a:latin typeface="Avenir Next LT Pro" panose="020B0504020202020204" pitchFamily="34" charset="0"/>
              </a:rPr>
              <a:t>experiences in </a:t>
            </a:r>
            <a:r>
              <a:rPr lang="en-US" sz="2400" dirty="0">
                <a:solidFill>
                  <a:srgbClr val="486284"/>
                </a:solidFill>
                <a:latin typeface="Avenir Next LT Pro" panose="020B0504020202020204" pitchFamily="34" charset="0"/>
              </a:rPr>
              <a:t>the </a:t>
            </a:r>
            <a:r>
              <a:rPr lang="en-US" sz="2400" dirty="0" err="1">
                <a:solidFill>
                  <a:srgbClr val="486284"/>
                </a:solidFill>
                <a:latin typeface="Avenir Next LT Pro" panose="020B0504020202020204" pitchFamily="34" charset="0"/>
              </a:rPr>
              <a:t>strategy </a:t>
            </a:r>
            <a:r>
              <a:rPr lang="en-US" sz="2400" dirty="0">
                <a:solidFill>
                  <a:srgbClr val="486284"/>
                </a:solidFill>
                <a:latin typeface="Avenir Next LT Pro" panose="020B0504020202020204" pitchFamily="34" charset="0"/>
              </a:rPr>
              <a:t>for continuous quality </a:t>
            </a:r>
            <a:r>
              <a:rPr lang="en-US" sz="2400" dirty="0" err="1">
                <a:solidFill>
                  <a:srgbClr val="486284"/>
                </a:solidFill>
                <a:latin typeface="Avenir Next LT Pro" panose="020B0504020202020204" pitchFamily="34" charset="0"/>
              </a:rPr>
              <a:t>improvement in the use </a:t>
            </a:r>
            <a:r>
              <a:rPr lang="en-US" sz="2400" dirty="0">
                <a:solidFill>
                  <a:srgbClr val="486284"/>
                </a:solidFill>
                <a:latin typeface="Avenir Next LT Pro" panose="020B0504020202020204" pitchFamily="34" charset="0"/>
              </a:rPr>
              <a:t>of </a:t>
            </a:r>
            <a:r>
              <a:rPr lang="en-US" sz="2400" dirty="0" err="1">
                <a:solidFill>
                  <a:srgbClr val="486284"/>
                </a:solidFill>
                <a:latin typeface="Avenir Next LT Pro" panose="020B0504020202020204" pitchFamily="34" charset="0"/>
              </a:rPr>
              <a:t>rapid tests </a:t>
            </a:r>
            <a:r>
              <a:rPr lang="en-US" sz="2400" dirty="0">
                <a:solidFill>
                  <a:srgbClr val="486284"/>
                </a:solidFill>
                <a:latin typeface="Avenir Next LT Pro" panose="020B0504020202020204" pitchFamily="34" charset="0"/>
              </a:rPr>
              <a:t>(RTCQI</a:t>
            </a:r>
            <a:r>
              <a:rPr lang="en-US" sz="3000" dirty="0">
                <a:solidFill>
                  <a:srgbClr val="486284"/>
                </a:solidFill>
                <a:latin typeface="Avenir Next LT Pro" panose="020B0504020202020204" pitchFamily="34" charset="0"/>
              </a:rPr>
              <a:t>).</a:t>
            </a:r>
          </a:p>
          <a:p>
            <a:pPr algn="ctr"/>
            <a:br>
              <a:rPr lang="en-US" sz="3000" b="1" dirty="0">
                <a:solidFill>
                  <a:srgbClr val="486284"/>
                </a:solidFill>
                <a:latin typeface="Avenir Next LT Pro" panose="020B0504020202020204" pitchFamily="34" charset="0"/>
              </a:rPr>
            </a:br>
            <a:r>
              <a:rPr lang="en-US" sz="3000" b="1" dirty="0" err="1">
                <a:solidFill>
                  <a:srgbClr val="486284"/>
                </a:solidFill>
                <a:latin typeface="Avenir Next LT Pro" panose="020B0504020202020204" pitchFamily="34" charset="0"/>
              </a:rPr>
              <a:t>Quality </a:t>
            </a:r>
            <a:r>
              <a:rPr lang="en-US" sz="3000" b="1" dirty="0">
                <a:solidFill>
                  <a:srgbClr val="486284"/>
                </a:solidFill>
                <a:latin typeface="Avenir Next LT Pro" panose="020B0504020202020204" pitchFamily="34" charset="0"/>
              </a:rPr>
              <a:t>management </a:t>
            </a:r>
            <a:r>
              <a:rPr lang="en-US" sz="3000" b="1" dirty="0" err="1">
                <a:solidFill>
                  <a:srgbClr val="486284"/>
                </a:solidFill>
                <a:latin typeface="Avenir Next LT Pro" panose="020B0504020202020204" pitchFamily="34" charset="0"/>
              </a:rPr>
              <a:t>in rapid </a:t>
            </a:r>
            <a:r>
              <a:rPr lang="en-US" sz="3000" b="1" dirty="0">
                <a:solidFill>
                  <a:srgbClr val="486284"/>
                </a:solidFill>
                <a:latin typeface="Avenir Next LT Pro" panose="020B0504020202020204" pitchFamily="34" charset="0"/>
              </a:rPr>
              <a:t>HIV </a:t>
            </a:r>
            <a:r>
              <a:rPr lang="en-US" sz="3000" b="1" dirty="0" err="1">
                <a:solidFill>
                  <a:srgbClr val="486284"/>
                </a:solidFill>
                <a:latin typeface="Avenir Next LT Pro" panose="020B0504020202020204" pitchFamily="34" charset="0"/>
              </a:rPr>
              <a:t>testing</a:t>
            </a:r>
          </a:p>
          <a:p>
            <a:pPr algn="ctr"/>
            <a:r>
              <a:rPr lang="en-US" sz="3000" b="1" dirty="0">
                <a:solidFill>
                  <a:srgbClr val="486284"/>
                </a:solidFill>
                <a:latin typeface="Avenir Next LT Pro" panose="020B0504020202020204" pitchFamily="34" charset="0"/>
              </a:rPr>
              <a:t> at </a:t>
            </a:r>
            <a:r>
              <a:rPr lang="en-US" sz="3000" b="1" dirty="0" err="1">
                <a:solidFill>
                  <a:srgbClr val="486284"/>
                </a:solidFill>
                <a:latin typeface="Avenir Next LT Pro" panose="020B0504020202020204" pitchFamily="34" charset="0"/>
              </a:rPr>
              <a:t>the community level</a:t>
            </a:r>
            <a:br>
              <a:rPr lang="en-US" sz="3000" b="1" dirty="0">
                <a:solidFill>
                  <a:srgbClr val="486284"/>
                </a:solidFill>
                <a:latin typeface="Avenir Next LT Pro" panose="020B0504020202020204" pitchFamily="34" charset="0"/>
              </a:rPr>
            </a:br>
            <a:br>
              <a:rPr lang="en-US" sz="3000" b="1" dirty="0">
                <a:solidFill>
                  <a:srgbClr val="486284"/>
                </a:solidFill>
                <a:latin typeface="Avenir Next LT Pro" panose="020B0504020202020204" pitchFamily="34" charset="0"/>
              </a:rPr>
            </a:br>
            <a:r>
              <a:rPr lang="en-US" sz="2400" dirty="0">
                <a:solidFill>
                  <a:srgbClr val="486284"/>
                </a:solidFill>
                <a:latin typeface="Avenir Next LT Pro" panose="020B0504020202020204" pitchFamily="34" charset="0"/>
              </a:rPr>
              <a:t>Panama </a:t>
            </a:r>
            <a:r>
              <a:rPr lang="en-US" sz="2400" dirty="0" err="1">
                <a:solidFill>
                  <a:srgbClr val="486284"/>
                </a:solidFill>
                <a:latin typeface="Avenir Next LT Pro" panose="020B0504020202020204" pitchFamily="34" charset="0"/>
              </a:rPr>
              <a:t>August </a:t>
            </a:r>
            <a:r>
              <a:rPr lang="en-US" sz="2400" dirty="0">
                <a:solidFill>
                  <a:srgbClr val="486284"/>
                </a:solidFill>
                <a:latin typeface="Avenir Next LT Pro" panose="020B0504020202020204" pitchFamily="34" charset="0"/>
              </a:rPr>
              <a:t>2024</a:t>
            </a:r>
            <a:endParaRPr lang="es-GT" sz="2400" dirty="0">
              <a:solidFill>
                <a:srgbClr val="486284"/>
              </a:solidFill>
              <a:latin typeface="Avenir Next LT Pro" panose="020B0504020202020204" pitchFamily="34" charset="0"/>
            </a:endParaRPr>
          </a:p>
          <a:p>
            <a:pPr algn="ctr"/>
            <a:endParaRPr lang="es-GT" sz="3000" b="1" dirty="0">
              <a:solidFill>
                <a:srgbClr val="34485E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6" name="Picture 5" descr="Logotipo&#10;&#10;Descripción generada automáticamente">
            <a:extLst>
              <a:ext uri="{FF2B5EF4-FFF2-40B4-BE49-F238E27FC236}">
                <a16:creationId xmlns:a16="http://schemas.microsoft.com/office/drawing/2014/main" id="{2FFDE8D2-CFF2-2350-A2EB-D87CA5E8B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142" y="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7339699-8A4E-45B4-464C-5A056E2E6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4" t="9111" r="6461"/>
          <a:stretch/>
        </p:blipFill>
        <p:spPr bwMode="auto">
          <a:xfrm>
            <a:off x="0" y="-9080"/>
            <a:ext cx="5375749" cy="686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CA3CEBC-4646-CF7F-2BFA-46E7050A10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7" t="24462" r="29347"/>
          <a:stretch/>
        </p:blipFill>
        <p:spPr bwMode="auto">
          <a:xfrm>
            <a:off x="-824287" y="-69847"/>
            <a:ext cx="7246728" cy="698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22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0F54491-9EC5-D228-6B95-CC221EE953EE}"/>
              </a:ext>
            </a:extLst>
          </p:cNvPr>
          <p:cNvSpPr txBox="1"/>
          <p:nvPr/>
        </p:nvSpPr>
        <p:spPr>
          <a:xfrm>
            <a:off x="223520" y="801834"/>
            <a:ext cx="8607964" cy="15690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8800" b="1">
                <a:latin typeface="Avenir Next LT Pro Demi" panose="020B07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b="0" dirty="0" err="1">
                <a:solidFill>
                  <a:srgbClr val="C93C2D"/>
                </a:solidFill>
                <a:latin typeface="Avenir Next LT Pro" panose="020B0504020202020204" pitchFamily="34" charset="0"/>
              </a:rPr>
              <a:t>Package </a:t>
            </a:r>
            <a:r>
              <a:rPr lang="en-US" sz="4000" b="0" dirty="0">
                <a:solidFill>
                  <a:srgbClr val="C93C2D"/>
                </a:solidFill>
                <a:latin typeface="Avenir Next LT Pro" panose="020B0504020202020204" pitchFamily="34" charset="0"/>
              </a:rPr>
              <a:t>of </a:t>
            </a:r>
          </a:p>
          <a:p>
            <a:pPr algn="l"/>
            <a:r>
              <a:rPr lang="en-US" sz="4000" dirty="0" err="1">
                <a:solidFill>
                  <a:srgbClr val="C93C2D"/>
                </a:solidFill>
                <a:latin typeface="Avenir Next LT Pro" panose="020B0504020202020204" pitchFamily="34" charset="0"/>
              </a:rPr>
              <a:t>combination </a:t>
            </a:r>
            <a:r>
              <a:rPr lang="en-US" sz="4000" dirty="0">
                <a:solidFill>
                  <a:srgbClr val="C93C2D"/>
                </a:solidFill>
                <a:latin typeface="Avenir Next LT Pro" panose="020B0504020202020204" pitchFamily="34" charset="0"/>
              </a:rPr>
              <a:t>HIV </a:t>
            </a:r>
            <a:r>
              <a:rPr lang="en-US" sz="4000" dirty="0" err="1">
                <a:solidFill>
                  <a:srgbClr val="C93C2D"/>
                </a:solidFill>
                <a:latin typeface="Avenir Next LT Pro" panose="020B0504020202020204" pitchFamily="34" charset="0"/>
              </a:rPr>
              <a:t>prevention </a:t>
            </a:r>
          </a:p>
          <a:p>
            <a:pPr algn="l"/>
            <a:r>
              <a:rPr lang="en-US" sz="4000" b="0" dirty="0" err="1">
                <a:solidFill>
                  <a:srgbClr val="C93C2D"/>
                </a:solidFill>
                <a:latin typeface="Avenir Next LT Pro" panose="020B0504020202020204" pitchFamily="34" charset="0"/>
              </a:rPr>
              <a:t>in </a:t>
            </a:r>
            <a:r>
              <a:rPr lang="en-US" sz="4000" b="0" dirty="0">
                <a:solidFill>
                  <a:srgbClr val="C93C2D"/>
                </a:solidFill>
                <a:latin typeface="Avenir Next LT Pro" panose="020B0504020202020204" pitchFamily="34" charset="0"/>
              </a:rPr>
              <a:t>MSM population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32B3C2-E966-DA83-FE0D-8A6ED278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E85-2265-4E1A-A84B-B48E0B46B05C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109D3-2B47-7B4B-D916-FE4F8EA31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www.casgt.org</a:t>
            </a:r>
          </a:p>
        </p:txBody>
      </p:sp>
      <p:sp>
        <p:nvSpPr>
          <p:cNvPr id="14" name="CuadroTexto 14">
            <a:extLst>
              <a:ext uri="{FF2B5EF4-FFF2-40B4-BE49-F238E27FC236}">
                <a16:creationId xmlns:a16="http://schemas.microsoft.com/office/drawing/2014/main" id="{6ED6711A-7427-5CB7-1DA8-AAE947EDD0AC}"/>
              </a:ext>
            </a:extLst>
          </p:cNvPr>
          <p:cNvSpPr txBox="1"/>
          <p:nvPr/>
        </p:nvSpPr>
        <p:spPr>
          <a:xfrm>
            <a:off x="5110673" y="3155679"/>
            <a:ext cx="367719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solidFill>
                  <a:srgbClr val="34485E"/>
                </a:solidFill>
                <a:latin typeface="Avenir Next LT Pro" panose="020B0504020202020204" pitchFamily="34" charset="0"/>
              </a:rPr>
              <a:t>HIV reactive cases</a:t>
            </a:r>
          </a:p>
        </p:txBody>
      </p:sp>
      <p:sp>
        <p:nvSpPr>
          <p:cNvPr id="15" name="CuadroTexto 19">
            <a:extLst>
              <a:ext uri="{FF2B5EF4-FFF2-40B4-BE49-F238E27FC236}">
                <a16:creationId xmlns:a16="http://schemas.microsoft.com/office/drawing/2014/main" id="{2F6CFDE7-622E-8AA9-BE1B-45E1FF45DBB0}"/>
              </a:ext>
            </a:extLst>
          </p:cNvPr>
          <p:cNvSpPr txBox="1"/>
          <p:nvPr/>
        </p:nvSpPr>
        <p:spPr>
          <a:xfrm>
            <a:off x="2684667" y="3362556"/>
            <a:ext cx="2558062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s-GT" sz="3600" b="1" dirty="0">
                <a:solidFill>
                  <a:srgbClr val="486284"/>
                </a:solidFill>
                <a:latin typeface="Avenir Next LT Pro" panose="020B0504020202020204" pitchFamily="34" charset="0"/>
                <a:ea typeface="+mj-ea"/>
                <a:cs typeface="+mj-cs"/>
              </a:rPr>
              <a:t>HIV and syphilis screening</a:t>
            </a:r>
          </a:p>
        </p:txBody>
      </p:sp>
      <p:sp>
        <p:nvSpPr>
          <p:cNvPr id="16" name="CuadroTexto 30">
            <a:extLst>
              <a:ext uri="{FF2B5EF4-FFF2-40B4-BE49-F238E27FC236}">
                <a16:creationId xmlns:a16="http://schemas.microsoft.com/office/drawing/2014/main" id="{1D592A88-0549-2B8E-4843-ABA21AC58255}"/>
              </a:ext>
            </a:extLst>
          </p:cNvPr>
          <p:cNvSpPr txBox="1"/>
          <p:nvPr/>
        </p:nvSpPr>
        <p:spPr>
          <a:xfrm>
            <a:off x="4659217" y="5780941"/>
            <a:ext cx="2290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GT" sz="2000" dirty="0">
                <a:solidFill>
                  <a:srgbClr val="34485E"/>
                </a:solidFill>
                <a:latin typeface="Avenir Next LT Pro" panose="020B0504020202020204" pitchFamily="34" charset="0"/>
              </a:rPr>
              <a:t>Consultancies </a:t>
            </a:r>
          </a:p>
          <a:p>
            <a:pPr lvl="0"/>
            <a:r>
              <a:rPr lang="es-GT" sz="2000" dirty="0">
                <a:solidFill>
                  <a:srgbClr val="34485E"/>
                </a:solidFill>
                <a:latin typeface="Avenir Next LT Pro" panose="020B0504020202020204" pitchFamily="34" charset="0"/>
              </a:rPr>
              <a:t>legal </a:t>
            </a:r>
            <a:endParaRPr lang="es-ES" sz="2000" dirty="0">
              <a:solidFill>
                <a:srgbClr val="34485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3DA728-408D-A4F1-A9EF-4F40DF27DBBF}"/>
              </a:ext>
            </a:extLst>
          </p:cNvPr>
          <p:cNvSpPr txBox="1"/>
          <p:nvPr/>
        </p:nvSpPr>
        <p:spPr>
          <a:xfrm>
            <a:off x="3839745" y="2509186"/>
            <a:ext cx="2491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4485E"/>
                </a:solidFill>
                <a:latin typeface="Avenir Next LT Pro" panose="020B0504020202020204" pitchFamily="34" charset="0"/>
              </a:rPr>
              <a:t>Condoms and lubricant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A372E8F-9882-0F11-80FD-3CACA2D07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222" y="204815"/>
            <a:ext cx="2031925" cy="647676"/>
          </a:xfrm>
          <a:prstGeom prst="rect">
            <a:avLst/>
          </a:prstGeom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F207105E-159D-2C98-C2DA-9E9056088763}"/>
              </a:ext>
            </a:extLst>
          </p:cNvPr>
          <p:cNvSpPr/>
          <p:nvPr/>
        </p:nvSpPr>
        <p:spPr>
          <a:xfrm>
            <a:off x="2158590" y="3121589"/>
            <a:ext cx="3254668" cy="2659351"/>
          </a:xfrm>
          <a:prstGeom prst="ellipse">
            <a:avLst/>
          </a:prstGeom>
          <a:noFill/>
          <a:ln>
            <a:solidFill>
              <a:srgbClr val="C93C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FF886D-0FBD-6C4B-7AAE-8EDCD05AA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7" t="24462" r="29347"/>
          <a:stretch/>
        </p:blipFill>
        <p:spPr bwMode="auto">
          <a:xfrm>
            <a:off x="7933531" y="1949375"/>
            <a:ext cx="4258469" cy="410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Logotipo&#10;&#10;Descripción generada automáticamente">
            <a:extLst>
              <a:ext uri="{FF2B5EF4-FFF2-40B4-BE49-F238E27FC236}">
                <a16:creationId xmlns:a16="http://schemas.microsoft.com/office/drawing/2014/main" id="{898CAD0F-6CD7-DFCD-BAD8-D873753A9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142" y="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5">
            <a:extLst>
              <a:ext uri="{FF2B5EF4-FFF2-40B4-BE49-F238E27FC236}">
                <a16:creationId xmlns:a16="http://schemas.microsoft.com/office/drawing/2014/main" id="{0863C544-ED51-A786-4B16-C14CB3739D3E}"/>
              </a:ext>
            </a:extLst>
          </p:cNvPr>
          <p:cNvSpPr txBox="1"/>
          <p:nvPr/>
        </p:nvSpPr>
        <p:spPr>
          <a:xfrm>
            <a:off x="194588" y="3276845"/>
            <a:ext cx="1932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s-MX" sz="2000" spc="-5" dirty="0">
                <a:solidFill>
                  <a:srgbClr val="34475D"/>
                </a:solidFill>
                <a:latin typeface="Tahoma"/>
                <a:cs typeface="Tahoma"/>
              </a:rPr>
              <a:t>Pre y post </a:t>
            </a:r>
            <a:r>
              <a:rPr lang="es-MX" sz="2000" spc="-5" dirty="0" err="1">
                <a:solidFill>
                  <a:srgbClr val="34475D"/>
                </a:solidFill>
                <a:latin typeface="Tahoma"/>
                <a:cs typeface="Tahoma"/>
              </a:rPr>
              <a:t>counseling</a:t>
            </a:r>
            <a:r>
              <a:rPr lang="es-MX" sz="2000" spc="-5" dirty="0">
                <a:solidFill>
                  <a:srgbClr val="34475D"/>
                </a:solidFill>
                <a:latin typeface="Tahoma"/>
                <a:cs typeface="Tahoma"/>
              </a:rPr>
              <a:t>, </a:t>
            </a:r>
            <a:r>
              <a:rPr lang="es-MX" sz="2000" spc="-5" dirty="0" err="1">
                <a:solidFill>
                  <a:srgbClr val="34475D"/>
                </a:solidFill>
                <a:latin typeface="Tahoma"/>
                <a:cs typeface="Tahoma"/>
              </a:rPr>
              <a:t>focuse</a:t>
            </a:r>
            <a:r>
              <a:rPr lang="es-MX" sz="2000" spc="-5" dirty="0">
                <a:solidFill>
                  <a:srgbClr val="34475D"/>
                </a:solidFill>
                <a:latin typeface="Tahoma"/>
                <a:cs typeface="Tahoma"/>
              </a:rPr>
              <a:t> </a:t>
            </a:r>
            <a:r>
              <a:rPr lang="es-MX" sz="2000" spc="-5" dirty="0" err="1">
                <a:solidFill>
                  <a:srgbClr val="34475D"/>
                </a:solidFill>
                <a:latin typeface="Tahoma"/>
                <a:cs typeface="Tahoma"/>
              </a:rPr>
              <a:t>to</a:t>
            </a:r>
            <a:r>
              <a:rPr lang="es-MX" sz="2000" spc="-5" dirty="0">
                <a:solidFill>
                  <a:srgbClr val="34475D"/>
                </a:solidFill>
                <a:latin typeface="Tahoma"/>
                <a:cs typeface="Tahoma"/>
              </a:rPr>
              <a:t> </a:t>
            </a:r>
            <a:r>
              <a:rPr lang="es-MX" sz="2000" spc="-5" dirty="0" err="1">
                <a:solidFill>
                  <a:srgbClr val="34475D"/>
                </a:solidFill>
                <a:latin typeface="Tahoma"/>
                <a:cs typeface="Tahoma"/>
              </a:rPr>
              <a:t>risk</a:t>
            </a:r>
            <a:r>
              <a:rPr lang="es-MX" sz="2000" spc="-5" dirty="0">
                <a:solidFill>
                  <a:srgbClr val="34475D"/>
                </a:solidFill>
                <a:latin typeface="Tahoma"/>
                <a:cs typeface="Tahoma"/>
              </a:rPr>
              <a:t> </a:t>
            </a:r>
            <a:r>
              <a:rPr lang="es-MX" sz="2000" spc="-5" dirty="0" err="1">
                <a:solidFill>
                  <a:srgbClr val="34475D"/>
                </a:solidFill>
                <a:latin typeface="Tahoma"/>
                <a:cs typeface="Tahoma"/>
              </a:rPr>
              <a:t>reduction</a:t>
            </a:r>
            <a:r>
              <a:rPr lang="es-MX" sz="2000" spc="-5" dirty="0">
                <a:solidFill>
                  <a:srgbClr val="34475D"/>
                </a:solidFill>
                <a:latin typeface="Tahoma"/>
                <a:cs typeface="Tahoma"/>
              </a:rPr>
              <a:t> </a:t>
            </a:r>
            <a:r>
              <a:rPr lang="es-MX" sz="2000" spc="-5" dirty="0" err="1">
                <a:solidFill>
                  <a:srgbClr val="34475D"/>
                </a:solidFill>
                <a:latin typeface="Tahoma"/>
                <a:cs typeface="Tahoma"/>
              </a:rPr>
              <a:t>for</a:t>
            </a:r>
            <a:r>
              <a:rPr lang="es-MX" sz="2000" spc="-5" dirty="0">
                <a:solidFill>
                  <a:srgbClr val="34475D"/>
                </a:solidFill>
                <a:latin typeface="Tahoma"/>
                <a:cs typeface="Tahoma"/>
              </a:rPr>
              <a:t> HIV and STI</a:t>
            </a:r>
            <a:endParaRPr lang="es-MX" sz="2000" dirty="0">
              <a:latin typeface="Tahoma"/>
              <a:cs typeface="Tahoma"/>
            </a:endParaRPr>
          </a:p>
        </p:txBody>
      </p:sp>
      <p:sp>
        <p:nvSpPr>
          <p:cNvPr id="3" name="object 12">
            <a:extLst>
              <a:ext uri="{FF2B5EF4-FFF2-40B4-BE49-F238E27FC236}">
                <a16:creationId xmlns:a16="http://schemas.microsoft.com/office/drawing/2014/main" id="{7ED92260-9E02-93F7-0E1E-5ABE272A281A}"/>
              </a:ext>
            </a:extLst>
          </p:cNvPr>
          <p:cNvSpPr txBox="1"/>
          <p:nvPr/>
        </p:nvSpPr>
        <p:spPr>
          <a:xfrm>
            <a:off x="5443289" y="3918313"/>
            <a:ext cx="2103755" cy="15626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GT" sz="1650" spc="125" dirty="0" err="1">
                <a:solidFill>
                  <a:srgbClr val="34475D"/>
                </a:solidFill>
                <a:latin typeface="Tahoma"/>
                <a:cs typeface="Tahoma"/>
              </a:rPr>
              <a:t>Confirmatory</a:t>
            </a:r>
            <a:r>
              <a:rPr lang="es-GT" sz="1650" spc="125" dirty="0">
                <a:solidFill>
                  <a:srgbClr val="34475D"/>
                </a:solidFill>
                <a:latin typeface="Tahoma"/>
                <a:cs typeface="Tahoma"/>
              </a:rPr>
              <a:t> HIV </a:t>
            </a:r>
            <a:r>
              <a:rPr lang="es-GT" sz="1650" spc="125" dirty="0" err="1">
                <a:solidFill>
                  <a:srgbClr val="34475D"/>
                </a:solidFill>
                <a:latin typeface="Tahoma"/>
                <a:cs typeface="Tahoma"/>
              </a:rPr>
              <a:t>tst</a:t>
            </a:r>
            <a:endParaRPr lang="es-GT" sz="1650" spc="125" dirty="0">
              <a:solidFill>
                <a:srgbClr val="34475D"/>
              </a:solidFill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GT" sz="1650" spc="125" dirty="0" err="1">
                <a:solidFill>
                  <a:srgbClr val="34475D"/>
                </a:solidFill>
                <a:latin typeface="Tahoma"/>
                <a:cs typeface="Tahoma"/>
              </a:rPr>
              <a:t>Linkage</a:t>
            </a:r>
            <a:r>
              <a:rPr lang="es-GT" sz="1650" spc="125" dirty="0">
                <a:solidFill>
                  <a:srgbClr val="34475D"/>
                </a:solidFill>
                <a:latin typeface="Tahoma"/>
                <a:cs typeface="Tahoma"/>
              </a:rPr>
              <a:t> </a:t>
            </a:r>
            <a:r>
              <a:rPr lang="es-GT" sz="1650" spc="125" dirty="0" err="1">
                <a:solidFill>
                  <a:srgbClr val="34475D"/>
                </a:solidFill>
                <a:latin typeface="Tahoma"/>
                <a:cs typeface="Tahoma"/>
              </a:rPr>
              <a:t>to</a:t>
            </a:r>
            <a:r>
              <a:rPr lang="es-GT" sz="1650" spc="125" dirty="0">
                <a:solidFill>
                  <a:srgbClr val="34475D"/>
                </a:solidFill>
                <a:latin typeface="Tahoma"/>
                <a:cs typeface="Tahoma"/>
              </a:rPr>
              <a:t> ART </a:t>
            </a:r>
            <a:r>
              <a:rPr lang="es-GT" sz="1650" spc="125" dirty="0" err="1">
                <a:solidFill>
                  <a:srgbClr val="34475D"/>
                </a:solidFill>
                <a:latin typeface="Tahoma"/>
                <a:cs typeface="Tahoma"/>
              </a:rPr>
              <a:t>clinic</a:t>
            </a:r>
            <a:r>
              <a:rPr lang="es-GT" sz="1650" spc="125" dirty="0">
                <a:solidFill>
                  <a:srgbClr val="34475D"/>
                </a:solidFill>
                <a:latin typeface="Tahoma"/>
                <a:cs typeface="Tahoma"/>
              </a:rPr>
              <a:t>  </a:t>
            </a:r>
            <a:endParaRPr sz="165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GT" sz="1650" spc="105" dirty="0" err="1">
                <a:solidFill>
                  <a:srgbClr val="34475D"/>
                </a:solidFill>
                <a:latin typeface="Tahoma"/>
                <a:cs typeface="Tahoma"/>
              </a:rPr>
              <a:t>Assisted</a:t>
            </a:r>
            <a:r>
              <a:rPr lang="es-GT" sz="1650" spc="105" dirty="0">
                <a:solidFill>
                  <a:srgbClr val="34475D"/>
                </a:solidFill>
                <a:latin typeface="Tahoma"/>
                <a:cs typeface="Tahoma"/>
              </a:rPr>
              <a:t> </a:t>
            </a:r>
            <a:r>
              <a:rPr lang="es-GT" sz="1650" spc="105" dirty="0" err="1">
                <a:solidFill>
                  <a:srgbClr val="34475D"/>
                </a:solidFill>
                <a:latin typeface="Tahoma"/>
                <a:cs typeface="Tahoma"/>
              </a:rPr>
              <a:t>Partner</a:t>
            </a:r>
            <a:r>
              <a:rPr lang="es-GT" sz="1650" spc="105" dirty="0">
                <a:solidFill>
                  <a:srgbClr val="34475D"/>
                </a:solidFill>
                <a:latin typeface="Tahoma"/>
                <a:cs typeface="Tahoma"/>
              </a:rPr>
              <a:t> </a:t>
            </a:r>
            <a:r>
              <a:rPr lang="es-GT" sz="1650" spc="105" dirty="0" err="1">
                <a:solidFill>
                  <a:srgbClr val="34475D"/>
                </a:solidFill>
                <a:latin typeface="Tahoma"/>
                <a:cs typeface="Tahoma"/>
              </a:rPr>
              <a:t>Notification</a:t>
            </a:r>
            <a:r>
              <a:rPr lang="es-GT" sz="1650" spc="105" dirty="0">
                <a:solidFill>
                  <a:srgbClr val="34475D"/>
                </a:solidFill>
                <a:latin typeface="Tahoma"/>
                <a:cs typeface="Tahoma"/>
              </a:rPr>
              <a:t> </a:t>
            </a:r>
          </a:p>
        </p:txBody>
      </p:sp>
      <p:sp>
        <p:nvSpPr>
          <p:cNvPr id="6" name="CuadroTexto 32">
            <a:extLst>
              <a:ext uri="{FF2B5EF4-FFF2-40B4-BE49-F238E27FC236}">
                <a16:creationId xmlns:a16="http://schemas.microsoft.com/office/drawing/2014/main" id="{6444108B-3C75-A4B5-27D5-BAB560329F37}"/>
              </a:ext>
            </a:extLst>
          </p:cNvPr>
          <p:cNvSpPr txBox="1"/>
          <p:nvPr/>
        </p:nvSpPr>
        <p:spPr>
          <a:xfrm>
            <a:off x="269516" y="4963990"/>
            <a:ext cx="2049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34485E"/>
                </a:solidFill>
                <a:latin typeface="Avenir Next LT Pro" panose="020B0504020202020204" pitchFamily="34" charset="0"/>
              </a:rPr>
              <a:t>Informative material about HIV, STI </a:t>
            </a:r>
          </a:p>
          <a:p>
            <a:pPr algn="r"/>
            <a:endParaRPr lang="en-US" sz="2000" dirty="0">
              <a:solidFill>
                <a:srgbClr val="34485E"/>
              </a:solidFill>
              <a:latin typeface="Avenir Next LT Pro" panose="020B0504020202020204" pitchFamily="34" charset="0"/>
            </a:endParaRPr>
          </a:p>
          <a:p>
            <a:pPr algn="r"/>
            <a:r>
              <a:rPr lang="en-US" sz="2000" dirty="0" err="1">
                <a:solidFill>
                  <a:srgbClr val="34485E"/>
                </a:solidFill>
                <a:latin typeface="Avenir Next LT Pro" panose="020B0504020202020204" pitchFamily="34" charset="0"/>
              </a:rPr>
              <a:t>PrEP</a:t>
            </a:r>
            <a:r>
              <a:rPr lang="en-US" sz="2000" dirty="0">
                <a:solidFill>
                  <a:srgbClr val="34485E"/>
                </a:solidFill>
                <a:latin typeface="Avenir Next LT Pro" panose="020B0504020202020204" pitchFamily="34" charset="0"/>
              </a:rPr>
              <a:t> and PEP</a:t>
            </a:r>
          </a:p>
        </p:txBody>
      </p:sp>
    </p:spTree>
    <p:extLst>
      <p:ext uri="{BB962C8B-B14F-4D97-AF65-F5344CB8AC3E}">
        <p14:creationId xmlns:p14="http://schemas.microsoft.com/office/powerpoint/2010/main" val="281690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1" grpId="0"/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0F54491-9EC5-D228-6B95-CC221EE953EE}"/>
              </a:ext>
            </a:extLst>
          </p:cNvPr>
          <p:cNvSpPr txBox="1"/>
          <p:nvPr/>
        </p:nvSpPr>
        <p:spPr>
          <a:xfrm>
            <a:off x="632299" y="1080000"/>
            <a:ext cx="5659120" cy="4162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8800" b="1">
                <a:latin typeface="Avenir Next LT Pro Demi" panose="020B0704020202020204" pitchFamily="34" charset="0"/>
                <a:ea typeface="+mj-ea"/>
                <a:cs typeface="+mj-cs"/>
              </a:defRPr>
            </a:lvl1pPr>
          </a:lstStyle>
          <a:p>
            <a:r>
              <a:rPr lang="en-US" sz="4000" b="0" dirty="0" err="1">
                <a:solidFill>
                  <a:srgbClr val="C93C2D"/>
                </a:solidFill>
                <a:latin typeface="Avenir Next LT Pro" panose="020B0504020202020204" pitchFamily="34" charset="0"/>
              </a:rPr>
              <a:t>Promoting </a:t>
            </a:r>
            <a:r>
              <a:rPr lang="en-US" sz="4000" b="0" dirty="0">
                <a:solidFill>
                  <a:srgbClr val="C93C2D"/>
                </a:solidFill>
                <a:latin typeface="Avenir Next LT Pro" panose="020B0504020202020204" pitchFamily="34" charset="0"/>
              </a:rPr>
              <a:t>and </a:t>
            </a:r>
            <a:r>
              <a:rPr lang="en-US" sz="4000" b="0" dirty="0" err="1">
                <a:solidFill>
                  <a:srgbClr val="C93C2D"/>
                </a:solidFill>
                <a:latin typeface="Avenir Next LT Pro" panose="020B0504020202020204" pitchFamily="34" charset="0"/>
              </a:rPr>
              <a:t>valuing </a:t>
            </a:r>
            <a:r>
              <a:rPr lang="en-US" sz="4000" dirty="0" err="1">
                <a:solidFill>
                  <a:srgbClr val="C93C2D"/>
                </a:solidFill>
                <a:latin typeface="Avenir Next LT Pro" panose="020B0504020202020204" pitchFamily="34" charset="0"/>
              </a:rPr>
              <a:t>community participation </a:t>
            </a:r>
            <a:r>
              <a:rPr lang="en-US" sz="4000" b="0" dirty="0">
                <a:solidFill>
                  <a:srgbClr val="C93C2D"/>
                </a:solidFill>
                <a:latin typeface="Avenir Next LT Pro" panose="020B0504020202020204" pitchFamily="34" charset="0"/>
              </a:rPr>
              <a:t>and </a:t>
            </a:r>
            <a:r>
              <a:rPr lang="es-ES" sz="4000" b="0" dirty="0">
                <a:solidFill>
                  <a:srgbClr val="C93C2D"/>
                </a:solidFill>
                <a:latin typeface="Avenir Next LT Pro" panose="020B0504020202020204" pitchFamily="34" charset="0"/>
              </a:rPr>
              <a:t>Developing </a:t>
            </a:r>
            <a:r>
              <a:rPr lang="es-GT" sz="4000" dirty="0">
                <a:solidFill>
                  <a:srgbClr val="C93C2D"/>
                </a:solidFill>
                <a:latin typeface="Avenir Next LT Pro" panose="020B0504020202020204" pitchFamily="34" charset="0"/>
              </a:rPr>
              <a:t>epidemiological </a:t>
            </a:r>
            <a:r>
              <a:rPr lang="es-ES" sz="4000" dirty="0">
                <a:solidFill>
                  <a:srgbClr val="C93C2D"/>
                </a:solidFill>
                <a:latin typeface="Avenir Next LT Pro" panose="020B0504020202020204" pitchFamily="34" charset="0"/>
              </a:rPr>
              <a:t>surveillance </a:t>
            </a:r>
            <a:r>
              <a:rPr lang="es-ES" sz="4000" b="0" dirty="0">
                <a:solidFill>
                  <a:srgbClr val="C93C2D"/>
                </a:solidFill>
                <a:latin typeface="Avenir Next LT Pro" panose="020B0504020202020204" pitchFamily="34" charset="0"/>
              </a:rPr>
              <a:t>programs</a:t>
            </a:r>
            <a:r>
              <a:rPr lang="en-US" sz="4000" b="0" dirty="0">
                <a:solidFill>
                  <a:srgbClr val="C93C2D"/>
                </a:solidFill>
                <a:latin typeface="Avenir Next LT Pro" panose="020B0504020202020204" pitchFamily="34" charset="0"/>
              </a:rPr>
              <a:t>.</a:t>
            </a:r>
            <a:endParaRPr lang="en-US" sz="4000" dirty="0">
              <a:solidFill>
                <a:srgbClr val="C93C2D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32B3C2-E966-DA83-FE0D-8A6ED278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E85-2265-4E1A-A84B-B48E0B46B05C}" type="slidenum">
              <a:rPr lang="en-US" smtClean="0"/>
              <a:t>3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A372E8F-9882-0F11-80FD-3CACA2D07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222" y="204815"/>
            <a:ext cx="2031925" cy="64767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95DC306-86CC-A8DB-C7D9-E40B12115B58}"/>
              </a:ext>
            </a:extLst>
          </p:cNvPr>
          <p:cNvSpPr txBox="1"/>
          <p:nvPr/>
        </p:nvSpPr>
        <p:spPr>
          <a:xfrm>
            <a:off x="6565206" y="1413063"/>
            <a:ext cx="5210233" cy="4031873"/>
          </a:xfrm>
          <a:prstGeom prst="rect">
            <a:avLst/>
          </a:prstGeom>
          <a:solidFill>
            <a:srgbClr val="F2BD31"/>
          </a:solidFill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s-ES" sz="2400" i="0" u="none" strike="noStrike" baseline="0" dirty="0">
              <a:solidFill>
                <a:srgbClr val="FFFDFB"/>
              </a:solidFill>
              <a:latin typeface="Avenir Next LT Pro" panose="020B05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i="0" u="none" strike="noStrike" baseline="0" dirty="0">
                <a:solidFill>
                  <a:srgbClr val="FFFDFB"/>
                </a:solidFill>
                <a:latin typeface="Avenir Next LT Pro" panose="020B0504020202020204" pitchFamily="34" charset="0"/>
              </a:rPr>
              <a:t>Article 15 of the HIV Law </a:t>
            </a:r>
            <a:r>
              <a:rPr lang="es-ES" sz="2000" dirty="0">
                <a:solidFill>
                  <a:srgbClr val="FFFDFB"/>
                </a:solidFill>
                <a:latin typeface="Avenir Next LT Pro" panose="020B0504020202020204" pitchFamily="34" charset="0"/>
              </a:rPr>
              <a:t>(1) </a:t>
            </a:r>
          </a:p>
          <a:p>
            <a:endParaRPr lang="es-ES" sz="2400" i="0" u="none" strike="noStrike" baseline="0" dirty="0">
              <a:solidFill>
                <a:srgbClr val="FFFDFB"/>
              </a:solidFill>
              <a:latin typeface="Avenir Next LT Pro" panose="020B05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FFFDFB"/>
                </a:solidFill>
                <a:latin typeface="Avenir Next LT Pro" panose="020B0504020202020204" pitchFamily="34" charset="0"/>
              </a:rPr>
              <a:t>Article 13 of the Regulations </a:t>
            </a:r>
            <a:r>
              <a:rPr lang="es-ES" sz="2000" dirty="0">
                <a:solidFill>
                  <a:srgbClr val="FFFDFB"/>
                </a:solidFill>
                <a:latin typeface="Avenir Next LT Pro" panose="020B0504020202020204" pitchFamily="34" charset="0"/>
              </a:rPr>
              <a:t>(2)</a:t>
            </a:r>
          </a:p>
          <a:p>
            <a:r>
              <a:rPr lang="es-ES" sz="1600" dirty="0">
                <a:solidFill>
                  <a:srgbClr val="FFFDFB"/>
                </a:solidFill>
                <a:latin typeface="Avenir Next LT Pro" panose="020B0504020202020204" pitchFamily="34" charset="0"/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FFFDFB"/>
                </a:solidFill>
                <a:latin typeface="Avenir Next LT Pro" panose="020B0504020202020204" pitchFamily="34" charset="0"/>
              </a:rPr>
              <a:t>Guiding principle and strategic actions of the HIV Public Policy </a:t>
            </a:r>
            <a:r>
              <a:rPr lang="es-ES" sz="2000" i="0" u="none" strike="noStrike" baseline="0" dirty="0">
                <a:solidFill>
                  <a:srgbClr val="FFFDFB"/>
                </a:solidFill>
                <a:latin typeface="Avenir Next LT Pro" panose="020B0504020202020204" pitchFamily="34" charset="0"/>
              </a:rPr>
              <a:t>(3)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i="0" u="none" strike="noStrike" baseline="0" dirty="0">
              <a:solidFill>
                <a:srgbClr val="FFFDFB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72F9B91-D65D-DA4D-48BE-4A7C32B669FC}"/>
              </a:ext>
            </a:extLst>
          </p:cNvPr>
          <p:cNvSpPr txBox="1"/>
          <p:nvPr/>
        </p:nvSpPr>
        <p:spPr>
          <a:xfrm>
            <a:off x="416560" y="5883010"/>
            <a:ext cx="103936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ES" sz="1000" dirty="0">
                <a:solidFill>
                  <a:srgbClr val="303030"/>
                </a:solidFill>
                <a:highlight>
                  <a:srgbClr val="FFFFFF"/>
                </a:highlight>
                <a:latin typeface="Avenir Next LT Pro" panose="020B0504020202020204" pitchFamily="34" charset="0"/>
              </a:rPr>
              <a:t>Congress of the Republic of Guatemala. Ley General para el combate del virus de </a:t>
            </a:r>
            <a:r>
              <a:rPr lang="es-ES" sz="1000" dirty="0" err="1">
                <a:solidFill>
                  <a:srgbClr val="303030"/>
                </a:solidFill>
                <a:highlight>
                  <a:srgbClr val="FFFFFF"/>
                </a:highlight>
                <a:latin typeface="Avenir Next LT Pro" panose="020B0504020202020204" pitchFamily="34" charset="0"/>
              </a:rPr>
              <a:t>Inmuno </a:t>
            </a:r>
            <a:r>
              <a:rPr lang="es-ES" sz="1000" dirty="0">
                <a:solidFill>
                  <a:srgbClr val="303030"/>
                </a:solidFill>
                <a:highlight>
                  <a:srgbClr val="FFFFFF"/>
                </a:highlight>
                <a:latin typeface="Avenir Next LT Pro" panose="020B0504020202020204" pitchFamily="34" charset="0"/>
              </a:rPr>
              <a:t>Deficiencia Humana -VIH- y del Síndrome de </a:t>
            </a:r>
            <a:r>
              <a:rPr lang="es-ES" sz="1000" dirty="0" err="1">
                <a:solidFill>
                  <a:srgbClr val="303030"/>
                </a:solidFill>
                <a:highlight>
                  <a:srgbClr val="FFFFFF"/>
                </a:highlight>
                <a:latin typeface="Avenir Next LT Pro" panose="020B0504020202020204" pitchFamily="34" charset="0"/>
              </a:rPr>
              <a:t>Inmuno </a:t>
            </a:r>
            <a:r>
              <a:rPr lang="es-ES" sz="1000" dirty="0">
                <a:solidFill>
                  <a:srgbClr val="303030"/>
                </a:solidFill>
                <a:highlight>
                  <a:srgbClr val="FFFFFF"/>
                </a:highlight>
                <a:latin typeface="Avenir Next LT Pro" panose="020B0504020202020204" pitchFamily="34" charset="0"/>
              </a:rPr>
              <a:t>Deficiencia Adquirida -SIDA- y de la promoción, protección y defensa de los derechos humanos ante el VIH/SIDA, Decreto No. 27-2000. 2000. Guatemala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00" dirty="0">
                <a:latin typeface="Avenir Next LT Pro" panose="020B0504020202020204" pitchFamily="34" charset="0"/>
              </a:rPr>
              <a:t>Executive Branch of Guatemala. </a:t>
            </a:r>
            <a:r>
              <a:rPr lang="es-ES" sz="1000" b="0" i="0" dirty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</a:rPr>
              <a:t>Reglamento de la Ley General para el Combate del Virus de </a:t>
            </a:r>
            <a:r>
              <a:rPr lang="es-ES" sz="1000" b="0" i="0" dirty="0" err="1">
                <a:solidFill>
                  <a:srgbClr val="30303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</a:rPr>
              <a:t>Inmuno </a:t>
            </a:r>
            <a:r>
              <a:rPr lang="es-ES" sz="1000" b="0" i="0" dirty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</a:rPr>
              <a:t>Deficiencia Humana -VIH- y del Síndrome de </a:t>
            </a:r>
            <a:r>
              <a:rPr lang="es-ES" sz="1000" b="0" i="0" dirty="0" err="1">
                <a:solidFill>
                  <a:srgbClr val="30303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</a:rPr>
              <a:t>Inmuno </a:t>
            </a:r>
            <a:r>
              <a:rPr lang="es-ES" sz="1000" b="0" i="0" dirty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</a:rPr>
              <a:t>Deficiencia Adquirida -SIDA- y de la Promoción, Protección y Defensa de los Derechos Humanos ante el VIH/SIDA : Acuerdo No. 317-2002. </a:t>
            </a:r>
            <a:r>
              <a:rPr lang="es-ES" sz="1000" dirty="0">
                <a:solidFill>
                  <a:srgbClr val="303030"/>
                </a:solidFill>
                <a:highlight>
                  <a:srgbClr val="FFFFFF"/>
                </a:highlight>
                <a:latin typeface="Avenir Next LT Pro" panose="020B0504020202020204" pitchFamily="34" charset="0"/>
              </a:rPr>
              <a:t>2002. Guatemala. 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00" dirty="0">
                <a:solidFill>
                  <a:srgbClr val="303030"/>
                </a:solidFill>
                <a:highlight>
                  <a:srgbClr val="FFFFFF"/>
                </a:highlight>
                <a:latin typeface="Avenir Next LT Pro" panose="020B0504020202020204" pitchFamily="34" charset="0"/>
              </a:rPr>
              <a:t>Ministry of Public Health and Social Assistance. National Program for the Prevention and Control of STIs, HIV and AIDSPublic</a:t>
            </a:r>
            <a:r>
              <a:rPr lang="es-ES" sz="1000" dirty="0" err="1">
                <a:solidFill>
                  <a:srgbClr val="303030"/>
                </a:solidFill>
                <a:highlight>
                  <a:srgbClr val="FFFFFF"/>
                </a:highlight>
                <a:latin typeface="Avenir Next LT Pro" panose="020B0504020202020204" pitchFamily="34" charset="0"/>
              </a:rPr>
              <a:t> Policy </a:t>
            </a:r>
            <a:r>
              <a:rPr lang="es-ES" sz="1000" dirty="0">
                <a:solidFill>
                  <a:srgbClr val="303030"/>
                </a:solidFill>
                <a:highlight>
                  <a:srgbClr val="FFFFFF"/>
                </a:highlight>
                <a:latin typeface="Avenir Next LT Pro" panose="020B0504020202020204" pitchFamily="34" charset="0"/>
              </a:rPr>
              <a:t>Agreement No. 638-2005: Regarding the prevention of sexually transmitted infections - STIs - and the response to the epidemic of Acquired </a:t>
            </a:r>
            <a:r>
              <a:rPr lang="es-ES" sz="1000" dirty="0" err="1">
                <a:solidFill>
                  <a:srgbClr val="303030"/>
                </a:solidFill>
                <a:highlight>
                  <a:srgbClr val="FFFFFF"/>
                </a:highlight>
                <a:latin typeface="Avenir Next LT Pro" panose="020B0504020202020204" pitchFamily="34" charset="0"/>
              </a:rPr>
              <a:t>Immune </a:t>
            </a:r>
            <a:r>
              <a:rPr lang="es-ES" sz="1000" dirty="0">
                <a:solidFill>
                  <a:srgbClr val="303030"/>
                </a:solidFill>
                <a:highlight>
                  <a:srgbClr val="FFFFFF"/>
                </a:highlight>
                <a:latin typeface="Avenir Next LT Pro" panose="020B0504020202020204" pitchFamily="34" charset="0"/>
              </a:rPr>
              <a:t>Deficiency Syndrome - AIDS-. 2006. Guatemala</a:t>
            </a:r>
            <a:endParaRPr lang="es-GT" sz="1000" dirty="0">
              <a:solidFill>
                <a:srgbClr val="303030"/>
              </a:solidFill>
              <a:highlight>
                <a:srgbClr val="FFFFFF"/>
              </a:highlight>
              <a:latin typeface="Avenir Next LT Pro" panose="020B0504020202020204" pitchFamily="34" charset="0"/>
            </a:endParaRPr>
          </a:p>
        </p:txBody>
      </p:sp>
      <p:pic>
        <p:nvPicPr>
          <p:cNvPr id="14" name="Picture 5" descr="Logotipo&#10;&#10;Descripción generada automáticamente">
            <a:extLst>
              <a:ext uri="{FF2B5EF4-FFF2-40B4-BE49-F238E27FC236}">
                <a16:creationId xmlns:a16="http://schemas.microsoft.com/office/drawing/2014/main" id="{ECFA05F9-608D-52A4-F7CF-2E9D1B30D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142" y="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11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9B3E92F2-2880-05E7-6F0D-85D8CB0FA9EA}"/>
              </a:ext>
            </a:extLst>
          </p:cNvPr>
          <p:cNvGrpSpPr/>
          <p:nvPr/>
        </p:nvGrpSpPr>
        <p:grpSpPr>
          <a:xfrm>
            <a:off x="6296843" y="204117"/>
            <a:ext cx="5848562" cy="3061504"/>
            <a:chOff x="6296843" y="204117"/>
            <a:chExt cx="5848562" cy="3061504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B7CFBC7-890C-A7F1-F01F-3D0028EA48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815" t="6984" r="-1"/>
            <a:stretch/>
          </p:blipFill>
          <p:spPr>
            <a:xfrm>
              <a:off x="6296843" y="204117"/>
              <a:ext cx="5848562" cy="30615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16388445-DD36-180C-50EE-9896412D25F1}"/>
                </a:ext>
              </a:extLst>
            </p:cNvPr>
            <p:cNvSpPr/>
            <p:nvPr/>
          </p:nvSpPr>
          <p:spPr>
            <a:xfrm>
              <a:off x="7304925" y="336697"/>
              <a:ext cx="2948683" cy="3299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dirty="0" err="1"/>
                <a:t>Algorithm</a:t>
              </a:r>
              <a:r>
                <a:rPr lang="es-GT" dirty="0"/>
                <a:t> </a:t>
              </a:r>
              <a:r>
                <a:rPr lang="es-GT" dirty="0" err="1"/>
                <a:t>for</a:t>
              </a:r>
              <a:r>
                <a:rPr lang="es-GT" dirty="0"/>
                <a:t> diagnosis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0F54491-9EC5-D228-6B95-CC221EE953EE}"/>
              </a:ext>
            </a:extLst>
          </p:cNvPr>
          <p:cNvSpPr txBox="1"/>
          <p:nvPr/>
        </p:nvSpPr>
        <p:spPr>
          <a:xfrm>
            <a:off x="306720" y="430383"/>
            <a:ext cx="6015509" cy="15690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8800" b="1">
                <a:latin typeface="Avenir Next LT Pro Demi" panose="020B07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18B7CE"/>
                </a:solidFill>
                <a:latin typeface="Avenir Next LT Pro" panose="020B0504020202020204" pitchFamily="34" charset="0"/>
              </a:rPr>
              <a:t>Field </a:t>
            </a:r>
            <a:r>
              <a:rPr lang="en-US" sz="4000" b="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health </a:t>
            </a:r>
            <a:r>
              <a:rPr lang="en-US" sz="4000" b="0" dirty="0">
                <a:solidFill>
                  <a:schemeClr val="bg1"/>
                </a:solidFill>
                <a:latin typeface="Avenir Next LT Pro" panose="020B0504020202020204" pitchFamily="34" charset="0"/>
              </a:rPr>
              <a:t>promoter </a:t>
            </a:r>
            <a:r>
              <a:rPr lang="en-US" sz="4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training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32B3C2-E966-DA83-FE0D-8A6ED278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E85-2265-4E1A-A84B-B48E0B46B05C}" type="slidenum">
              <a:rPr lang="en-US" smtClean="0"/>
              <a:t>4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A372E8F-9882-0F11-80FD-3CACA2D07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75" y="6073799"/>
            <a:ext cx="2031925" cy="64767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95DC306-86CC-A8DB-C7D9-E40B12115B58}"/>
              </a:ext>
            </a:extLst>
          </p:cNvPr>
          <p:cNvSpPr txBox="1"/>
          <p:nvPr/>
        </p:nvSpPr>
        <p:spPr>
          <a:xfrm>
            <a:off x="986178" y="2197052"/>
            <a:ext cx="502311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dirty="0">
                <a:solidFill>
                  <a:schemeClr val="bg1"/>
                </a:solidFill>
                <a:latin typeface="Avenir Next LT Pro" panose="020B0504020202020204" pitchFamily="34" charset="0"/>
              </a:rPr>
              <a:t>With </a:t>
            </a:r>
            <a:r>
              <a:rPr lang="fr-FR" sz="25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support from the </a:t>
            </a:r>
            <a:r>
              <a:rPr lang="fr-FR" sz="2500" b="1" dirty="0" err="1">
                <a:solidFill>
                  <a:srgbClr val="18B7CE"/>
                </a:solidFill>
                <a:latin typeface="Avenir Next LT Pro" panose="020B0504020202020204" pitchFamily="34" charset="0"/>
              </a:rPr>
              <a:t>National Health Laboratory</a:t>
            </a:r>
            <a:endParaRPr lang="fr-FR" sz="2500" b="1" dirty="0">
              <a:solidFill>
                <a:srgbClr val="18B7CE"/>
              </a:solidFill>
              <a:latin typeface="Avenir Next LT Pro" panose="020B0504020202020204" pitchFamily="34" charset="0"/>
            </a:endParaRPr>
          </a:p>
          <a:p>
            <a:endParaRPr lang="fr-FR" sz="25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5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Diagnostic algorithm</a:t>
            </a:r>
            <a:endParaRPr lang="fr-FR" sz="25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5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Results</a:t>
            </a:r>
            <a:r>
              <a:rPr lang="fr-FR" sz="25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r>
              <a:rPr lang="fr-FR" sz="25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reading</a:t>
            </a:r>
            <a:r>
              <a:rPr lang="fr-FR" sz="2500" dirty="0">
                <a:solidFill>
                  <a:schemeClr val="bg1"/>
                </a:solidFill>
                <a:latin typeface="Avenir Next LT Pro" panose="020B0504020202020204" pitchFamily="34" charset="0"/>
              </a:rPr>
              <a:t> and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5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Biosafet</a:t>
            </a:r>
            <a:r>
              <a:rPr lang="fr-FR" sz="2500" dirty="0">
                <a:solidFill>
                  <a:schemeClr val="bg1"/>
                </a:solidFill>
                <a:latin typeface="Avenir Next LT Pro" panose="020B0504020202020204" pitchFamily="34" charset="0"/>
              </a:rPr>
              <a:t>y </a:t>
            </a:r>
          </a:p>
          <a:p>
            <a:endParaRPr lang="fr-FR" sz="2500" i="0" u="none" strike="noStrike" baseline="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endParaRPr lang="fr-FR" sz="2500" i="0" u="none" strike="noStrike" baseline="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15" name="Picture 5" descr="Logotipo&#10;&#10;Descripción generada automáticamente">
            <a:extLst>
              <a:ext uri="{FF2B5EF4-FFF2-40B4-BE49-F238E27FC236}">
                <a16:creationId xmlns:a16="http://schemas.microsoft.com/office/drawing/2014/main" id="{B0615E99-914E-0828-62E3-278660AB0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9" y="587614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F23C1CAE-D6F9-7F66-CAF1-FDC3B7C3BD3C}"/>
              </a:ext>
            </a:extLst>
          </p:cNvPr>
          <p:cNvGrpSpPr/>
          <p:nvPr/>
        </p:nvGrpSpPr>
        <p:grpSpPr>
          <a:xfrm>
            <a:off x="6012363" y="1898248"/>
            <a:ext cx="5872917" cy="3061504"/>
            <a:chOff x="6012363" y="1898248"/>
            <a:chExt cx="5872917" cy="3061504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05C174C-6870-EEFF-8726-FFC0FB647A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5989"/>
            <a:stretch/>
          </p:blipFill>
          <p:spPr>
            <a:xfrm>
              <a:off x="6012363" y="1898248"/>
              <a:ext cx="5872917" cy="30615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D152F2E7-0DE1-2CA2-FCDE-E969AB3D027B}"/>
                </a:ext>
              </a:extLst>
            </p:cNvPr>
            <p:cNvSpPr/>
            <p:nvPr/>
          </p:nvSpPr>
          <p:spPr>
            <a:xfrm>
              <a:off x="7033517" y="2806312"/>
              <a:ext cx="2948683" cy="3299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dirty="0" err="1"/>
                <a:t>Quality</a:t>
              </a:r>
              <a:endParaRPr lang="es-GT" dirty="0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383C77-AB67-57AC-849C-02AA208CD25E}"/>
              </a:ext>
            </a:extLst>
          </p:cNvPr>
          <p:cNvGrpSpPr/>
          <p:nvPr/>
        </p:nvGrpSpPr>
        <p:grpSpPr>
          <a:xfrm>
            <a:off x="5623469" y="3669563"/>
            <a:ext cx="5974262" cy="3061504"/>
            <a:chOff x="5623469" y="3669563"/>
            <a:chExt cx="5974262" cy="3061504"/>
          </a:xfrm>
        </p:grpSpPr>
        <p:pic>
          <p:nvPicPr>
            <p:cNvPr id="14" name="Imagen 13" descr="Captura de pantalla de un celular&#10;&#10;Descripción generada automáticamente">
              <a:extLst>
                <a:ext uri="{FF2B5EF4-FFF2-40B4-BE49-F238E27FC236}">
                  <a16:creationId xmlns:a16="http://schemas.microsoft.com/office/drawing/2014/main" id="{A43DB7C1-A648-D0F5-A94D-2E4717C69A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7"/>
            <a:stretch/>
          </p:blipFill>
          <p:spPr>
            <a:xfrm>
              <a:off x="5623469" y="3669563"/>
              <a:ext cx="5974262" cy="30615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B371794D-AD64-784C-774D-BC99E76EB253}"/>
                </a:ext>
              </a:extLst>
            </p:cNvPr>
            <p:cNvSpPr/>
            <p:nvPr/>
          </p:nvSpPr>
          <p:spPr>
            <a:xfrm>
              <a:off x="6620839" y="4367863"/>
              <a:ext cx="3468383" cy="43173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dirty="0"/>
                <a:t>HIV and STI </a:t>
              </a:r>
              <a:r>
                <a:rPr lang="es-GT" dirty="0" err="1"/>
                <a:t>unity</a:t>
              </a:r>
              <a:endParaRPr lang="es-GT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98B994EE-DFB7-BF45-B416-B739167FA8C7}"/>
                </a:ext>
              </a:extLst>
            </p:cNvPr>
            <p:cNvSpPr/>
            <p:nvPr/>
          </p:nvSpPr>
          <p:spPr>
            <a:xfrm>
              <a:off x="6538931" y="5623459"/>
              <a:ext cx="3468383" cy="43173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dirty="0" err="1"/>
                <a:t>Virology</a:t>
              </a:r>
              <a:r>
                <a:rPr lang="es-GT" dirty="0"/>
                <a:t> </a:t>
              </a:r>
              <a:r>
                <a:rPr lang="es-GT" dirty="0" err="1"/>
                <a:t>section</a:t>
              </a:r>
              <a:endParaRPr lang="es-GT" dirty="0"/>
            </a:p>
          </p:txBody>
        </p:sp>
      </p:grpSp>
    </p:spTree>
    <p:extLst>
      <p:ext uri="{BB962C8B-B14F-4D97-AF65-F5344CB8AC3E}">
        <p14:creationId xmlns:p14="http://schemas.microsoft.com/office/powerpoint/2010/main" val="348997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7C452-29BB-4576-339A-6A305247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www.casgt.org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41AB3-3173-8F27-6E0D-2A680669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E85-2265-4E1A-A84B-B48E0B46B05C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21">
            <a:extLst>
              <a:ext uri="{FF2B5EF4-FFF2-40B4-BE49-F238E27FC236}">
                <a16:creationId xmlns:a16="http://schemas.microsoft.com/office/drawing/2014/main" id="{02B698AB-D426-6A60-4A69-42209E87C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222" y="204815"/>
            <a:ext cx="2031925" cy="64767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0AFA779-D818-60A7-8734-D0E1AD0B839D}"/>
              </a:ext>
            </a:extLst>
          </p:cNvPr>
          <p:cNvSpPr txBox="1"/>
          <p:nvPr/>
        </p:nvSpPr>
        <p:spPr>
          <a:xfrm>
            <a:off x="4245806" y="2137707"/>
            <a:ext cx="768769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000" b="1" i="0" u="none" strike="noStrike" baseline="0" dirty="0" err="1">
                <a:solidFill>
                  <a:srgbClr val="34485E"/>
                </a:solidFill>
                <a:latin typeface="Avenir Next LT Pro" panose="020B0504020202020204" pitchFamily="34" charset="0"/>
              </a:rPr>
              <a:t>Legal</a:t>
            </a:r>
            <a:r>
              <a:rPr lang="fr-FR" sz="2000" i="0" u="none" strike="noStrike" baseline="0" dirty="0" err="1">
                <a:solidFill>
                  <a:srgbClr val="34485E"/>
                </a:solidFill>
                <a:latin typeface="Avenir Next LT Pro" panose="020B0504020202020204" pitchFamily="34" charset="0"/>
              </a:rPr>
              <a:t> context of </a:t>
            </a:r>
            <a:r>
              <a:rPr lang="fr-FR" sz="2000" i="0" u="none" strike="noStrike" baseline="0" dirty="0">
                <a:solidFill>
                  <a:srgbClr val="34485E"/>
                </a:solidFill>
                <a:latin typeface="Avenir Next LT Pro" panose="020B0504020202020204" pitchFamily="34" charset="0"/>
              </a:rPr>
              <a:t>HIV. </a:t>
            </a:r>
          </a:p>
          <a:p>
            <a:pPr marL="457200" indent="-457200">
              <a:buFont typeface="+mj-lt"/>
              <a:buAutoNum type="arabicPeriod"/>
            </a:pPr>
            <a:endParaRPr lang="fr-FR" sz="2000" i="0" u="none" strike="noStrike" baseline="0" dirty="0">
              <a:solidFill>
                <a:srgbClr val="34485E"/>
              </a:solidFill>
              <a:latin typeface="Avenir Next LT Pro" panose="020B05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b="1" dirty="0" err="1">
                <a:solidFill>
                  <a:srgbClr val="34485E"/>
                </a:solidFill>
                <a:latin typeface="Avenir Next LT Pro" panose="020B0504020202020204" pitchFamily="34" charset="0"/>
              </a:rPr>
              <a:t>Emotional crisis </a:t>
            </a:r>
            <a:r>
              <a:rPr lang="fr-FR" sz="2000" i="0" u="none" strike="noStrike" baseline="0" dirty="0" err="1">
                <a:solidFill>
                  <a:srgbClr val="34485E"/>
                </a:solidFill>
                <a:latin typeface="Avenir Next LT Pro" panose="020B0504020202020204" pitchFamily="34" charset="0"/>
              </a:rPr>
              <a:t>care </a:t>
            </a:r>
            <a:r>
              <a:rPr lang="fr-FR" sz="2000" i="0" u="none" strike="noStrike" baseline="0" dirty="0">
                <a:solidFill>
                  <a:srgbClr val="34485E"/>
                </a:solidFill>
                <a:latin typeface="Avenir Next LT Pro" panose="020B0504020202020204" pitchFamily="34" charset="0"/>
              </a:rPr>
              <a:t>in the </a:t>
            </a:r>
            <a:r>
              <a:rPr lang="fr-FR" sz="2000" i="0" u="none" strike="noStrike" baseline="0" dirty="0" err="1">
                <a:solidFill>
                  <a:srgbClr val="34485E"/>
                </a:solidFill>
                <a:latin typeface="Avenir Next LT Pro" panose="020B0504020202020204" pitchFamily="34" charset="0"/>
              </a:rPr>
              <a:t>delivery </a:t>
            </a:r>
            <a:r>
              <a:rPr lang="fr-FR" sz="2000" i="0" u="none" strike="noStrike" baseline="0" dirty="0">
                <a:solidFill>
                  <a:srgbClr val="34485E"/>
                </a:solidFill>
                <a:latin typeface="Avenir Next LT Pro" panose="020B0504020202020204" pitchFamily="34" charset="0"/>
              </a:rPr>
              <a:t>of </a:t>
            </a:r>
            <a:r>
              <a:rPr lang="fr-FR" sz="2000" i="0" u="none" strike="noStrike" baseline="0" dirty="0" err="1">
                <a:solidFill>
                  <a:srgbClr val="34485E"/>
                </a:solidFill>
                <a:latin typeface="Avenir Next LT Pro" panose="020B0504020202020204" pitchFamily="34" charset="0"/>
              </a:rPr>
              <a:t>reactive cases</a:t>
            </a:r>
            <a:r>
              <a:rPr lang="fr-FR" sz="2000" i="0" u="none" strike="noStrike" baseline="0" dirty="0">
                <a:solidFill>
                  <a:srgbClr val="34485E"/>
                </a:solidFill>
                <a:latin typeface="Avenir Next LT Pro" panose="020B0504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rgbClr val="34485E"/>
              </a:solidFill>
              <a:latin typeface="Avenir Next LT Pro" panose="020B05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b="1" i="0" u="none" strike="noStrike" baseline="0" dirty="0" err="1">
                <a:solidFill>
                  <a:srgbClr val="34485E"/>
                </a:solidFill>
                <a:latin typeface="Avenir Next LT Pro" panose="020B0504020202020204" pitchFamily="34" charset="0"/>
              </a:rPr>
              <a:t>Quality</a:t>
            </a:r>
            <a:r>
              <a:rPr lang="fr-FR" sz="2000" i="0" u="none" strike="noStrike" baseline="0" dirty="0" err="1">
                <a:solidFill>
                  <a:srgbClr val="34485E"/>
                </a:solidFill>
                <a:latin typeface="Avenir Next LT Pro" panose="020B0504020202020204" pitchFamily="34" charset="0"/>
              </a:rPr>
              <a:t> </a:t>
            </a:r>
            <a:r>
              <a:rPr lang="fr-FR" sz="2000" i="0" u="none" strike="noStrike" baseline="0" dirty="0">
                <a:solidFill>
                  <a:srgbClr val="34485E"/>
                </a:solidFill>
                <a:latin typeface="Avenir Next LT Pro" panose="020B0504020202020204" pitchFamily="34" charset="0"/>
              </a:rPr>
              <a:t>of </a:t>
            </a:r>
            <a:r>
              <a:rPr lang="fr-FR" sz="2000" i="0" u="none" strike="noStrike" baseline="0" dirty="0" err="1">
                <a:solidFill>
                  <a:srgbClr val="34485E"/>
                </a:solidFill>
                <a:latin typeface="Avenir Next LT Pro" panose="020B0504020202020204" pitchFamily="34" charset="0"/>
              </a:rPr>
              <a:t>information</a:t>
            </a:r>
            <a:endParaRPr lang="fr-FR" sz="2000" i="0" u="none" strike="noStrike" baseline="0" dirty="0">
              <a:solidFill>
                <a:srgbClr val="34485E"/>
              </a:solidFill>
              <a:latin typeface="Avenir Next LT Pro" panose="020B05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fr-FR" sz="2000" i="0" u="none" strike="noStrike" baseline="0" dirty="0">
              <a:solidFill>
                <a:srgbClr val="34485E"/>
              </a:solidFill>
              <a:latin typeface="Avenir Next LT Pro" panose="020B05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b="1" dirty="0" err="1">
                <a:solidFill>
                  <a:srgbClr val="34485E"/>
                </a:solidFill>
                <a:latin typeface="Avenir Next LT Pro" panose="020B0504020202020204" pitchFamily="34" charset="0"/>
              </a:rPr>
              <a:t>Pre- </a:t>
            </a:r>
            <a:r>
              <a:rPr lang="fr-FR" sz="2000" b="1" dirty="0">
                <a:solidFill>
                  <a:srgbClr val="34485E"/>
                </a:solidFill>
                <a:latin typeface="Avenir Next LT Pro" panose="020B0504020202020204" pitchFamily="34" charset="0"/>
              </a:rPr>
              <a:t>and </a:t>
            </a:r>
            <a:r>
              <a:rPr lang="fr-FR" sz="2000" b="1" dirty="0" err="1">
                <a:solidFill>
                  <a:srgbClr val="34485E"/>
                </a:solidFill>
                <a:latin typeface="Avenir Next LT Pro" panose="020B0504020202020204" pitchFamily="34" charset="0"/>
              </a:rPr>
              <a:t>post-test orientation</a:t>
            </a:r>
            <a:endParaRPr lang="fr-FR" sz="2000" b="1" dirty="0">
              <a:solidFill>
                <a:srgbClr val="34485E"/>
              </a:solidFill>
              <a:latin typeface="Avenir Next LT Pro" panose="020B05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fr-FR" sz="2000" i="0" u="none" strike="noStrike" baseline="0" dirty="0">
              <a:solidFill>
                <a:srgbClr val="34485E"/>
              </a:solidFill>
              <a:latin typeface="Avenir Next LT Pro" panose="020B05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i="0" u="none" strike="noStrike" baseline="0" dirty="0">
                <a:solidFill>
                  <a:srgbClr val="34485E"/>
                </a:solidFill>
                <a:latin typeface="Avenir Next LT Pro" panose="020B0504020202020204" pitchFamily="34" charset="0"/>
              </a:rPr>
              <a:t>STI </a:t>
            </a:r>
            <a:r>
              <a:rPr lang="fr-FR" sz="2000" i="0" u="none" strike="noStrike" baseline="0" dirty="0" err="1">
                <a:solidFill>
                  <a:srgbClr val="34485E"/>
                </a:solidFill>
                <a:latin typeface="Avenir Next LT Pro" panose="020B0504020202020204" pitchFamily="34" charset="0"/>
              </a:rPr>
              <a:t>General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rgbClr val="34485E"/>
              </a:solidFill>
              <a:latin typeface="Avenir Next LT Pro" panose="020B05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 err="1">
                <a:solidFill>
                  <a:srgbClr val="34485E"/>
                </a:solidFill>
                <a:latin typeface="Avenir Next LT Pro" panose="020B0504020202020204" pitchFamily="34" charset="0"/>
              </a:rPr>
              <a:t>Process </a:t>
            </a:r>
            <a:r>
              <a:rPr lang="fr-FR" sz="2000" dirty="0">
                <a:solidFill>
                  <a:srgbClr val="34485E"/>
                </a:solidFill>
                <a:latin typeface="Avenir Next LT Pro" panose="020B0504020202020204" pitchFamily="34" charset="0"/>
              </a:rPr>
              <a:t>of </a:t>
            </a:r>
            <a:r>
              <a:rPr lang="fr-FR" sz="2000" b="1" dirty="0" err="1">
                <a:solidFill>
                  <a:srgbClr val="34485E"/>
                </a:solidFill>
                <a:latin typeface="Avenir Next LT Pro" panose="020B0504020202020204" pitchFamily="34" charset="0"/>
              </a:rPr>
              <a:t>linkage</a:t>
            </a:r>
            <a:r>
              <a:rPr lang="fr-FR" sz="2000" dirty="0" err="1">
                <a:solidFill>
                  <a:srgbClr val="34485E"/>
                </a:solidFill>
                <a:latin typeface="Avenir Next LT Pro" panose="020B0504020202020204" pitchFamily="34" charset="0"/>
              </a:rPr>
              <a:t> </a:t>
            </a:r>
            <a:r>
              <a:rPr lang="fr-FR" sz="2000" dirty="0">
                <a:solidFill>
                  <a:srgbClr val="34485E"/>
                </a:solidFill>
                <a:latin typeface="Avenir Next LT Pro" panose="020B0504020202020204" pitchFamily="34" charset="0"/>
              </a:rPr>
              <a:t>to the UAI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rgbClr val="34485E"/>
              </a:solidFill>
              <a:latin typeface="Avenir Next LT Pro" panose="020B05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b="1" dirty="0" err="1">
                <a:solidFill>
                  <a:srgbClr val="34485E"/>
                </a:solidFill>
                <a:latin typeface="Avenir Next LT Pro" panose="020B0504020202020204" pitchFamily="34" charset="0"/>
              </a:rPr>
              <a:t>Combination prevention </a:t>
            </a:r>
            <a:r>
              <a:rPr lang="fr-FR" sz="2000" dirty="0" err="1">
                <a:solidFill>
                  <a:srgbClr val="34485E"/>
                </a:solidFill>
                <a:latin typeface="Avenir Next LT Pro" panose="020B0504020202020204" pitchFamily="34" charset="0"/>
              </a:rPr>
              <a:t>interventions </a:t>
            </a:r>
            <a:r>
              <a:rPr lang="fr-FR" sz="2000" dirty="0">
                <a:solidFill>
                  <a:srgbClr val="34485E"/>
                </a:solidFill>
                <a:latin typeface="Avenir Next LT Pro" panose="020B0504020202020204" pitchFamily="34" charset="0"/>
              </a:rPr>
              <a:t>(</a:t>
            </a:r>
            <a:r>
              <a:rPr lang="fr-FR" sz="2000" dirty="0" err="1">
                <a:solidFill>
                  <a:srgbClr val="34485E"/>
                </a:solidFill>
                <a:latin typeface="Avenir Next LT Pro" panose="020B0504020202020204" pitchFamily="34" charset="0"/>
              </a:rPr>
              <a:t>PrEP</a:t>
            </a:r>
            <a:r>
              <a:rPr lang="fr-FR" sz="2000" dirty="0">
                <a:solidFill>
                  <a:srgbClr val="34485E"/>
                </a:solidFill>
                <a:latin typeface="Avenir Next LT Pro" panose="020B0504020202020204" pitchFamily="34" charset="0"/>
              </a:rPr>
              <a:t>, PEP, self-testing)</a:t>
            </a:r>
          </a:p>
          <a:p>
            <a:pPr marL="457200" indent="-457200">
              <a:buFont typeface="+mj-lt"/>
              <a:buAutoNum type="arabicPeriod"/>
            </a:pPr>
            <a:endParaRPr lang="fr-FR" sz="2000" i="0" u="none" strike="noStrike" baseline="0" dirty="0">
              <a:solidFill>
                <a:srgbClr val="34485E"/>
              </a:solidFill>
              <a:latin typeface="Avenir Next LT Pro" panose="020B05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fr-FR" sz="2000" i="0" u="none" strike="noStrike" baseline="0" dirty="0">
              <a:solidFill>
                <a:srgbClr val="34485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4B900F2B-5AA9-AF49-9D8D-3090CAA38D79}"/>
              </a:ext>
            </a:extLst>
          </p:cNvPr>
          <p:cNvSpPr txBox="1"/>
          <p:nvPr/>
        </p:nvSpPr>
        <p:spPr>
          <a:xfrm>
            <a:off x="405620" y="314517"/>
            <a:ext cx="9576580" cy="15690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8800" b="1">
                <a:latin typeface="Avenir Next LT Pro Demi" panose="020B07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18B7CE"/>
                </a:solidFill>
                <a:latin typeface="Avenir Next LT Pro" panose="020B0504020202020204" pitchFamily="34" charset="0"/>
              </a:rPr>
              <a:t>Other areas of training for  field health promoter</a:t>
            </a:r>
          </a:p>
        </p:txBody>
      </p:sp>
      <p:pic>
        <p:nvPicPr>
          <p:cNvPr id="3" name="Picture 5" descr="Logotipo&#10;&#10;Descripción generada automáticamente">
            <a:extLst>
              <a:ext uri="{FF2B5EF4-FFF2-40B4-BE49-F238E27FC236}">
                <a16:creationId xmlns:a16="http://schemas.microsoft.com/office/drawing/2014/main" id="{7521548F-158F-F6A8-B6E1-D18BC1CCD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142" y="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4E079EC-5B40-9F27-901C-FD482BF35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6118" y="2131989"/>
            <a:ext cx="3053179" cy="397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27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1084" y="5490742"/>
            <a:ext cx="773192" cy="34121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23421" y="5456368"/>
            <a:ext cx="1033743" cy="190102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</a:pPr>
            <a:r>
              <a:rPr sz="1147" b="1" spc="4" dirty="0">
                <a:solidFill>
                  <a:srgbClr val="001F5F"/>
                </a:solidFill>
                <a:latin typeface="Arial"/>
                <a:cs typeface="Arial"/>
              </a:rPr>
              <a:t>Fuente:</a:t>
            </a:r>
            <a:r>
              <a:rPr sz="1147" b="1" spc="-4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47" spc="4" dirty="0">
                <a:solidFill>
                  <a:srgbClr val="001F5F"/>
                </a:solidFill>
                <a:latin typeface="Arial MT"/>
                <a:cs typeface="Arial MT"/>
              </a:rPr>
              <a:t>DHIS2</a:t>
            </a:r>
            <a:endParaRPr sz="1147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6773" y="947263"/>
            <a:ext cx="8346363" cy="847261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0646" marR="4483" algn="ctr">
              <a:lnSpc>
                <a:spcPct val="101499"/>
              </a:lnSpc>
              <a:spcBef>
                <a:spcPts val="84"/>
              </a:spcBef>
            </a:pPr>
            <a:r>
              <a:rPr lang="en-US" b="1" dirty="0">
                <a:solidFill>
                  <a:srgbClr val="001F5F"/>
                </a:solidFill>
                <a:latin typeface="Calibri"/>
                <a:cs typeface="Calibri"/>
              </a:rPr>
              <a:t>Graph 1: Report of HIV tests carried out in clinic and in the field Colectivo Amigos Contra </a:t>
            </a:r>
            <a:r>
              <a:rPr lang="en-US" b="1" dirty="0" err="1">
                <a:solidFill>
                  <a:srgbClr val="001F5F"/>
                </a:solidFill>
                <a:latin typeface="Calibri"/>
                <a:cs typeface="Calibri"/>
              </a:rPr>
              <a:t>el</a:t>
            </a:r>
            <a:r>
              <a:rPr lang="en-US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en-US" b="1" dirty="0" err="1">
                <a:solidFill>
                  <a:srgbClr val="001F5F"/>
                </a:solidFill>
                <a:latin typeface="Calibri"/>
                <a:cs typeface="Calibri"/>
              </a:rPr>
              <a:t>Sida</a:t>
            </a:r>
            <a:r>
              <a:rPr lang="en-US" b="1" dirty="0">
                <a:solidFill>
                  <a:srgbClr val="001F5F"/>
                </a:solidFill>
                <a:latin typeface="Calibri"/>
                <a:cs typeface="Calibri"/>
              </a:rPr>
              <a:t>-CAS
January 02 to July 31, 2024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80346" y="1739713"/>
            <a:ext cx="8491818" cy="0"/>
          </a:xfrm>
          <a:custGeom>
            <a:avLst/>
            <a:gdLst/>
            <a:ahLst/>
            <a:cxnLst/>
            <a:rect l="l" t="t" r="r" b="b"/>
            <a:pathLst>
              <a:path w="9624060">
                <a:moveTo>
                  <a:pt x="0" y="0"/>
                </a:moveTo>
                <a:lnTo>
                  <a:pt x="9624060" y="0"/>
                </a:lnTo>
              </a:path>
            </a:pathLst>
          </a:custGeom>
          <a:ln w="19050">
            <a:solidFill>
              <a:srgbClr val="046B6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6" name="object 6"/>
          <p:cNvGrpSpPr/>
          <p:nvPr/>
        </p:nvGrpSpPr>
        <p:grpSpPr>
          <a:xfrm>
            <a:off x="2250006" y="2715185"/>
            <a:ext cx="2448485" cy="1015253"/>
            <a:chOff x="670407" y="3077210"/>
            <a:chExt cx="2774950" cy="1150620"/>
          </a:xfrm>
        </p:grpSpPr>
        <p:sp>
          <p:nvSpPr>
            <p:cNvPr id="7" name="object 7"/>
            <p:cNvSpPr/>
            <p:nvPr/>
          </p:nvSpPr>
          <p:spPr>
            <a:xfrm>
              <a:off x="1018032" y="3689603"/>
              <a:ext cx="1693545" cy="523875"/>
            </a:xfrm>
            <a:custGeom>
              <a:avLst/>
              <a:gdLst/>
              <a:ahLst/>
              <a:cxnLst/>
              <a:rect l="l" t="t" r="r" b="b"/>
              <a:pathLst>
                <a:path w="1693545" h="523875">
                  <a:moveTo>
                    <a:pt x="310896" y="0"/>
                  </a:moveTo>
                  <a:lnTo>
                    <a:pt x="0" y="0"/>
                  </a:lnTo>
                  <a:lnTo>
                    <a:pt x="0" y="523748"/>
                  </a:lnTo>
                  <a:lnTo>
                    <a:pt x="310896" y="523748"/>
                  </a:lnTo>
                  <a:lnTo>
                    <a:pt x="310896" y="0"/>
                  </a:lnTo>
                  <a:close/>
                </a:path>
                <a:path w="1693545" h="523875">
                  <a:moveTo>
                    <a:pt x="1693164" y="522224"/>
                  </a:moveTo>
                  <a:lnTo>
                    <a:pt x="1383792" y="522224"/>
                  </a:lnTo>
                  <a:lnTo>
                    <a:pt x="1383792" y="523748"/>
                  </a:lnTo>
                  <a:lnTo>
                    <a:pt x="1693164" y="523748"/>
                  </a:lnTo>
                  <a:lnTo>
                    <a:pt x="1693164" y="522224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" name="object 8"/>
            <p:cNvSpPr/>
            <p:nvPr/>
          </p:nvSpPr>
          <p:spPr>
            <a:xfrm>
              <a:off x="1411224" y="3909059"/>
              <a:ext cx="1694814" cy="304800"/>
            </a:xfrm>
            <a:custGeom>
              <a:avLst/>
              <a:gdLst/>
              <a:ahLst/>
              <a:cxnLst/>
              <a:rect l="l" t="t" r="r" b="b"/>
              <a:pathLst>
                <a:path w="1694814" h="304800">
                  <a:moveTo>
                    <a:pt x="310896" y="0"/>
                  </a:moveTo>
                  <a:lnTo>
                    <a:pt x="0" y="0"/>
                  </a:lnTo>
                  <a:lnTo>
                    <a:pt x="0" y="304292"/>
                  </a:lnTo>
                  <a:lnTo>
                    <a:pt x="310896" y="304292"/>
                  </a:lnTo>
                  <a:lnTo>
                    <a:pt x="310896" y="0"/>
                  </a:lnTo>
                  <a:close/>
                </a:path>
                <a:path w="1694814" h="304800">
                  <a:moveTo>
                    <a:pt x="1694688" y="302768"/>
                  </a:moveTo>
                  <a:lnTo>
                    <a:pt x="1383792" y="302768"/>
                  </a:lnTo>
                  <a:lnTo>
                    <a:pt x="1383792" y="304292"/>
                  </a:lnTo>
                  <a:lnTo>
                    <a:pt x="1694688" y="304292"/>
                  </a:lnTo>
                  <a:lnTo>
                    <a:pt x="1694688" y="302768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9" name="object 9"/>
            <p:cNvSpPr/>
            <p:nvPr/>
          </p:nvSpPr>
          <p:spPr>
            <a:xfrm>
              <a:off x="678345" y="3077210"/>
              <a:ext cx="2767330" cy="1136650"/>
            </a:xfrm>
            <a:custGeom>
              <a:avLst/>
              <a:gdLst/>
              <a:ahLst/>
              <a:cxnLst/>
              <a:rect l="l" t="t" r="r" b="b"/>
              <a:pathLst>
                <a:path w="2767329" h="1136650">
                  <a:moveTo>
                    <a:pt x="0" y="1136141"/>
                  </a:moveTo>
                  <a:lnTo>
                    <a:pt x="12" y="0"/>
                  </a:lnTo>
                </a:path>
                <a:path w="2767329" h="1136650">
                  <a:moveTo>
                    <a:pt x="0" y="1136141"/>
                  </a:moveTo>
                  <a:lnTo>
                    <a:pt x="2766910" y="1136141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0075" y="3384931"/>
              <a:ext cx="1383665" cy="828675"/>
            </a:xfrm>
            <a:custGeom>
              <a:avLst/>
              <a:gdLst/>
              <a:ahLst/>
              <a:cxnLst/>
              <a:rect l="l" t="t" r="r" b="b"/>
              <a:pathLst>
                <a:path w="1383664" h="828675">
                  <a:moveTo>
                    <a:pt x="0" y="0"/>
                  </a:moveTo>
                  <a:lnTo>
                    <a:pt x="1383411" y="828294"/>
                  </a:lnTo>
                </a:path>
              </a:pathLst>
            </a:custGeom>
            <a:ln w="28575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528854" y="3023010"/>
            <a:ext cx="329453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dirty="0">
                <a:solidFill>
                  <a:srgbClr val="404040"/>
                </a:solidFill>
                <a:latin typeface="Calibri"/>
                <a:cs typeface="Calibri"/>
              </a:rPr>
              <a:t>6,</a:t>
            </a:r>
            <a:r>
              <a:rPr sz="1059" spc="4" dirty="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sz="1059" dirty="0">
                <a:solidFill>
                  <a:srgbClr val="404040"/>
                </a:solidFill>
                <a:latin typeface="Calibri"/>
                <a:cs typeface="Calibri"/>
              </a:rPr>
              <a:t>24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91341" y="3217164"/>
            <a:ext cx="330013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dirty="0">
                <a:solidFill>
                  <a:srgbClr val="404040"/>
                </a:solidFill>
                <a:latin typeface="Calibri"/>
                <a:cs typeface="Calibri"/>
              </a:rPr>
              <a:t>4,013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87252" y="3485814"/>
            <a:ext cx="603997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358607" algn="l"/>
              </a:tabLst>
            </a:pPr>
            <a:r>
              <a:rPr sz="1059" spc="4" dirty="0">
                <a:solidFill>
                  <a:srgbClr val="404040"/>
                </a:solidFill>
                <a:latin typeface="Calibri"/>
                <a:cs typeface="Calibri"/>
              </a:rPr>
              <a:t>63</a:t>
            </a:r>
            <a:r>
              <a:rPr sz="1059" dirty="0">
                <a:solidFill>
                  <a:srgbClr val="404040"/>
                </a:solidFill>
                <a:latin typeface="Calibri"/>
                <a:cs typeface="Calibri"/>
              </a:rPr>
              <a:t>%	37%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53097" y="3610872"/>
            <a:ext cx="90768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15084" y="3276599"/>
            <a:ext cx="328332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dirty="0">
                <a:solidFill>
                  <a:srgbClr val="585858"/>
                </a:solidFill>
                <a:latin typeface="Calibri"/>
                <a:cs typeface="Calibri"/>
              </a:rPr>
              <a:t>5,</a:t>
            </a:r>
            <a:r>
              <a:rPr sz="1059" spc="-4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59" dirty="0">
                <a:solidFill>
                  <a:srgbClr val="585858"/>
                </a:solidFill>
                <a:latin typeface="Calibri"/>
                <a:cs typeface="Calibri"/>
              </a:rPr>
              <a:t>00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46773" y="2942552"/>
            <a:ext cx="397249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059" spc="-4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59" dirty="0">
                <a:solidFill>
                  <a:srgbClr val="585858"/>
                </a:solidFill>
                <a:latin typeface="Calibri"/>
                <a:cs typeface="Calibri"/>
              </a:rPr>
              <a:t>,0</a:t>
            </a:r>
            <a:r>
              <a:rPr sz="1059" spc="4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59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46773" y="2608281"/>
            <a:ext cx="397249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059" spc="-4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sz="1059" dirty="0">
                <a:solidFill>
                  <a:srgbClr val="585858"/>
                </a:solidFill>
                <a:latin typeface="Calibri"/>
                <a:cs typeface="Calibri"/>
              </a:rPr>
              <a:t>,0</a:t>
            </a:r>
            <a:r>
              <a:rPr sz="1059" spc="4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59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92276" y="3785683"/>
            <a:ext cx="1186391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es-GT" sz="1059" b="1" spc="-4">
                <a:solidFill>
                  <a:srgbClr val="585858"/>
                </a:solidFill>
                <a:latin typeface="Calibri"/>
                <a:cs typeface="Calibri"/>
              </a:rPr>
              <a:t>HIV Screening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28179" y="3785683"/>
            <a:ext cx="120463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b="1" dirty="0">
                <a:solidFill>
                  <a:srgbClr val="585858"/>
                </a:solidFill>
                <a:latin typeface="Calibri"/>
                <a:cs typeface="Calibri"/>
              </a:rPr>
              <a:t>%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67360" y="1988161"/>
            <a:ext cx="1044949" cy="207032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11206">
              <a:spcBef>
                <a:spcPts val="79"/>
              </a:spcBef>
            </a:pPr>
            <a:r>
              <a:rPr lang="es-GT" sz="1279" b="1" spc="-9" dirty="0">
                <a:solidFill>
                  <a:srgbClr val="001F5F"/>
                </a:solidFill>
                <a:latin typeface="Calibri"/>
                <a:cs typeface="Calibri"/>
              </a:rPr>
              <a:t>HIV </a:t>
            </a:r>
            <a:r>
              <a:rPr lang="es-GT" sz="1279" b="1" spc="-9" dirty="0" err="1">
                <a:solidFill>
                  <a:srgbClr val="001F5F"/>
                </a:solidFill>
                <a:latin typeface="Calibri"/>
                <a:cs typeface="Calibri"/>
              </a:rPr>
              <a:t>Testing</a:t>
            </a:r>
            <a:endParaRPr sz="1279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24958" y="2344719"/>
            <a:ext cx="656665" cy="207032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11206">
              <a:spcBef>
                <a:spcPts val="79"/>
              </a:spcBef>
            </a:pPr>
            <a:r>
              <a:rPr sz="1279" spc="-9" dirty="0">
                <a:solidFill>
                  <a:srgbClr val="585858"/>
                </a:solidFill>
                <a:latin typeface="Calibri"/>
                <a:cs typeface="Calibri"/>
              </a:rPr>
              <a:t>N=10,937</a:t>
            </a:r>
            <a:endParaRPr sz="1279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59642" y="4357603"/>
            <a:ext cx="73959" cy="73959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724" y="0"/>
                </a:moveTo>
                <a:lnTo>
                  <a:pt x="0" y="0"/>
                </a:lnTo>
                <a:lnTo>
                  <a:pt x="0" y="83724"/>
                </a:lnTo>
                <a:lnTo>
                  <a:pt x="83724" y="83724"/>
                </a:lnTo>
                <a:lnTo>
                  <a:pt x="83724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object 23"/>
          <p:cNvSpPr txBox="1"/>
          <p:nvPr/>
        </p:nvSpPr>
        <p:spPr>
          <a:xfrm>
            <a:off x="2255072" y="4288043"/>
            <a:ext cx="2210921" cy="35173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ts val="1257"/>
              </a:lnSpc>
              <a:spcBef>
                <a:spcPts val="88"/>
              </a:spcBef>
            </a:pPr>
            <a:r>
              <a:rPr lang="es-GT" sz="1059" spc="-4">
                <a:solidFill>
                  <a:srgbClr val="585858"/>
                </a:solidFill>
                <a:latin typeface="Calibri"/>
                <a:cs typeface="Calibri"/>
              </a:rPr>
              <a:t>Field Promoters / 09 Municipalities...
VICITS CAS Clinic, Guatemala City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59642" y="4515830"/>
            <a:ext cx="73959" cy="73959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724" y="0"/>
                </a:moveTo>
                <a:lnTo>
                  <a:pt x="0" y="0"/>
                </a:lnTo>
                <a:lnTo>
                  <a:pt x="0" y="83724"/>
                </a:lnTo>
                <a:lnTo>
                  <a:pt x="83724" y="83724"/>
                </a:lnTo>
                <a:lnTo>
                  <a:pt x="83724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25" name="object 25"/>
          <p:cNvGrpSpPr/>
          <p:nvPr/>
        </p:nvGrpSpPr>
        <p:grpSpPr>
          <a:xfrm>
            <a:off x="5216619" y="2725383"/>
            <a:ext cx="2618254" cy="1025899"/>
            <a:chOff x="4032567" y="3088767"/>
            <a:chExt cx="2967355" cy="1162685"/>
          </a:xfrm>
        </p:grpSpPr>
        <p:sp>
          <p:nvSpPr>
            <p:cNvPr id="26" name="object 26"/>
            <p:cNvSpPr/>
            <p:nvPr/>
          </p:nvSpPr>
          <p:spPr>
            <a:xfrm>
              <a:off x="4404360" y="3334511"/>
              <a:ext cx="1811020" cy="908685"/>
            </a:xfrm>
            <a:custGeom>
              <a:avLst/>
              <a:gdLst/>
              <a:ahLst/>
              <a:cxnLst/>
              <a:rect l="l" t="t" r="r" b="b"/>
              <a:pathLst>
                <a:path w="1811020" h="908685">
                  <a:moveTo>
                    <a:pt x="330708" y="0"/>
                  </a:moveTo>
                  <a:lnTo>
                    <a:pt x="0" y="0"/>
                  </a:lnTo>
                  <a:lnTo>
                    <a:pt x="0" y="908431"/>
                  </a:lnTo>
                  <a:lnTo>
                    <a:pt x="330708" y="908431"/>
                  </a:lnTo>
                  <a:lnTo>
                    <a:pt x="330708" y="0"/>
                  </a:lnTo>
                  <a:close/>
                </a:path>
                <a:path w="1811020" h="908685">
                  <a:moveTo>
                    <a:pt x="1810512" y="896112"/>
                  </a:moveTo>
                  <a:lnTo>
                    <a:pt x="1479804" y="896112"/>
                  </a:lnTo>
                  <a:lnTo>
                    <a:pt x="1479804" y="908431"/>
                  </a:lnTo>
                  <a:lnTo>
                    <a:pt x="1810512" y="908431"/>
                  </a:lnTo>
                  <a:lnTo>
                    <a:pt x="1810512" y="896112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7" name="object 27"/>
            <p:cNvSpPr/>
            <p:nvPr/>
          </p:nvSpPr>
          <p:spPr>
            <a:xfrm>
              <a:off x="4824984" y="3180587"/>
              <a:ext cx="1812289" cy="1062355"/>
            </a:xfrm>
            <a:custGeom>
              <a:avLst/>
              <a:gdLst/>
              <a:ahLst/>
              <a:cxnLst/>
              <a:rect l="l" t="t" r="r" b="b"/>
              <a:pathLst>
                <a:path w="1812290" h="1062354">
                  <a:moveTo>
                    <a:pt x="332232" y="0"/>
                  </a:moveTo>
                  <a:lnTo>
                    <a:pt x="0" y="0"/>
                  </a:lnTo>
                  <a:lnTo>
                    <a:pt x="0" y="1062355"/>
                  </a:lnTo>
                  <a:lnTo>
                    <a:pt x="332232" y="1062355"/>
                  </a:lnTo>
                  <a:lnTo>
                    <a:pt x="332232" y="0"/>
                  </a:lnTo>
                  <a:close/>
                </a:path>
                <a:path w="1812290" h="1062354">
                  <a:moveTo>
                    <a:pt x="1812036" y="1036320"/>
                  </a:moveTo>
                  <a:lnTo>
                    <a:pt x="1479804" y="1036320"/>
                  </a:lnTo>
                  <a:lnTo>
                    <a:pt x="1479804" y="1062355"/>
                  </a:lnTo>
                  <a:lnTo>
                    <a:pt x="1812036" y="1062355"/>
                  </a:lnTo>
                  <a:lnTo>
                    <a:pt x="1812036" y="103632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8" name="object 28"/>
            <p:cNvSpPr/>
            <p:nvPr/>
          </p:nvSpPr>
          <p:spPr>
            <a:xfrm>
              <a:off x="4040504" y="3088767"/>
              <a:ext cx="2959735" cy="1154430"/>
            </a:xfrm>
            <a:custGeom>
              <a:avLst/>
              <a:gdLst/>
              <a:ahLst/>
              <a:cxnLst/>
              <a:rect l="l" t="t" r="r" b="b"/>
              <a:pathLst>
                <a:path w="2959734" h="1154429">
                  <a:moveTo>
                    <a:pt x="0" y="1154176"/>
                  </a:moveTo>
                  <a:lnTo>
                    <a:pt x="0" y="0"/>
                  </a:lnTo>
                </a:path>
                <a:path w="2959734" h="1154429">
                  <a:moveTo>
                    <a:pt x="0" y="1154176"/>
                  </a:moveTo>
                  <a:lnTo>
                    <a:pt x="2959354" y="1154176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577279" y="2710702"/>
            <a:ext cx="228599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dirty="0">
                <a:solidFill>
                  <a:srgbClr val="404040"/>
                </a:solidFill>
                <a:latin typeface="Calibri"/>
                <a:cs typeface="Calibri"/>
              </a:rPr>
              <a:t>118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900471" y="3500113"/>
            <a:ext cx="193301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dirty="0">
                <a:solidFill>
                  <a:srgbClr val="404040"/>
                </a:solidFill>
                <a:latin typeface="Calibri"/>
                <a:cs typeface="Calibri"/>
              </a:rPr>
              <a:t>1.7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87185" y="3488839"/>
            <a:ext cx="192741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dirty="0">
                <a:solidFill>
                  <a:srgbClr val="404040"/>
                </a:solidFill>
                <a:latin typeface="Calibri"/>
                <a:cs typeface="Calibri"/>
              </a:rPr>
              <a:t>3.4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63995" y="2323315"/>
            <a:ext cx="652743" cy="427357"/>
          </a:xfrm>
          <a:prstGeom prst="rect">
            <a:avLst/>
          </a:prstGeom>
        </p:spPr>
        <p:txBody>
          <a:bodyPr vert="horz" wrap="square" lIns="0" tIns="41462" rIns="0" bIns="0" rtlCol="0">
            <a:spAutoFit/>
          </a:bodyPr>
          <a:lstStyle/>
          <a:p>
            <a:pPr marL="211242">
              <a:spcBef>
                <a:spcPts val="326"/>
              </a:spcBef>
            </a:pPr>
            <a:r>
              <a:rPr sz="1279" spc="-18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279" spc="-9" dirty="0">
                <a:solidFill>
                  <a:srgbClr val="585858"/>
                </a:solidFill>
                <a:latin typeface="Calibri"/>
                <a:cs typeface="Calibri"/>
              </a:rPr>
              <a:t>=256</a:t>
            </a:r>
            <a:endParaRPr sz="1279">
              <a:latin typeface="Calibri"/>
              <a:cs typeface="Calibri"/>
            </a:endParaRPr>
          </a:p>
          <a:p>
            <a:pPr marL="11206">
              <a:spcBef>
                <a:spcPts val="207"/>
              </a:spcBef>
            </a:pPr>
            <a:r>
              <a:rPr sz="1059" dirty="0">
                <a:solidFill>
                  <a:srgbClr val="404040"/>
                </a:solidFill>
                <a:latin typeface="Calibri"/>
                <a:cs typeface="Calibri"/>
              </a:rPr>
              <a:t>138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020011" y="3636712"/>
            <a:ext cx="90768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51767" y="3297554"/>
            <a:ext cx="160244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spc="4" dirty="0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83748" y="2958129"/>
            <a:ext cx="226919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059" spc="-4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59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83748" y="2618479"/>
            <a:ext cx="226919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059" spc="-4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r>
              <a:rPr sz="1059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74006" y="3812016"/>
            <a:ext cx="2189069" cy="87257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9909">
              <a:spcBef>
                <a:spcPts val="88"/>
              </a:spcBef>
              <a:tabLst>
                <a:tab pos="1482057" algn="l"/>
              </a:tabLst>
            </a:pPr>
            <a:r>
              <a:rPr lang="es-GT" sz="1059" b="1" spc="-4" dirty="0">
                <a:solidFill>
                  <a:srgbClr val="585858"/>
                </a:solidFill>
                <a:latin typeface="Calibri"/>
                <a:cs typeface="Calibri"/>
              </a:rPr>
              <a:t>HIV reactive</a:t>
            </a:r>
            <a:r>
              <a:rPr sz="1059" b="1" spc="-4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lang="es-GT" sz="1059" b="1" spc="-4" dirty="0" err="1">
                <a:solidFill>
                  <a:srgbClr val="585858"/>
                </a:solidFill>
                <a:latin typeface="Calibri"/>
                <a:cs typeface="Calibri"/>
              </a:rPr>
              <a:t>Reactivity</a:t>
            </a:r>
            <a:endParaRPr sz="1059" dirty="0">
              <a:latin typeface="Calibri"/>
              <a:cs typeface="Calibri"/>
            </a:endParaRPr>
          </a:p>
          <a:p>
            <a:pPr marL="11206" marR="75083">
              <a:lnSpc>
                <a:spcPct val="101699"/>
              </a:lnSpc>
              <a:spcBef>
                <a:spcPts val="772"/>
              </a:spcBef>
            </a:pPr>
            <a:r>
              <a:rPr lang="en-US" sz="1059" spc="-4" dirty="0">
                <a:solidFill>
                  <a:srgbClr val="585858"/>
                </a:solidFill>
                <a:latin typeface="Calibri"/>
                <a:cs typeface="Calibri"/>
              </a:rPr>
              <a:t>Field promoters / 09 Municipalities intervened
VICITS CAS Clinic, Guatemala City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20739" y="1960917"/>
            <a:ext cx="937932" cy="207032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11206">
              <a:spcBef>
                <a:spcPts val="79"/>
              </a:spcBef>
            </a:pPr>
            <a:r>
              <a:rPr sz="1279" b="1" spc="-26" dirty="0" err="1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279" b="1" spc="-9" dirty="0" err="1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279" b="1" spc="-4" dirty="0" err="1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279" b="1" spc="-13" dirty="0" err="1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lang="es-GT" sz="1279" b="1" spc="-4" dirty="0" err="1">
                <a:solidFill>
                  <a:srgbClr val="001F5F"/>
                </a:solidFill>
                <a:latin typeface="Calibri"/>
                <a:cs typeface="Calibri"/>
              </a:rPr>
              <a:t>tive</a:t>
            </a:r>
            <a:r>
              <a:rPr sz="1279" b="1" spc="-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es-GT" sz="1279" b="1" spc="-9" dirty="0">
                <a:solidFill>
                  <a:srgbClr val="001F5F"/>
                </a:solidFill>
                <a:latin typeface="Calibri"/>
                <a:cs typeface="Calibri"/>
              </a:rPr>
              <a:t>HIV</a:t>
            </a:r>
            <a:endParaRPr sz="1279" dirty="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277971" y="4144131"/>
            <a:ext cx="73959" cy="73959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724" y="0"/>
                </a:moveTo>
                <a:lnTo>
                  <a:pt x="0" y="0"/>
                </a:lnTo>
                <a:lnTo>
                  <a:pt x="0" y="83724"/>
                </a:lnTo>
                <a:lnTo>
                  <a:pt x="83724" y="83724"/>
                </a:lnTo>
                <a:lnTo>
                  <a:pt x="83724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0" name="object 40"/>
          <p:cNvSpPr/>
          <p:nvPr/>
        </p:nvSpPr>
        <p:spPr>
          <a:xfrm>
            <a:off x="5277971" y="4536449"/>
            <a:ext cx="73959" cy="73959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724" y="0"/>
                </a:moveTo>
                <a:lnTo>
                  <a:pt x="0" y="0"/>
                </a:lnTo>
                <a:lnTo>
                  <a:pt x="0" y="83724"/>
                </a:lnTo>
                <a:lnTo>
                  <a:pt x="83724" y="83724"/>
                </a:lnTo>
                <a:lnTo>
                  <a:pt x="83724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grpSp>
        <p:nvGrpSpPr>
          <p:cNvPr id="41" name="object 41"/>
          <p:cNvGrpSpPr/>
          <p:nvPr/>
        </p:nvGrpSpPr>
        <p:grpSpPr>
          <a:xfrm>
            <a:off x="8359980" y="2706781"/>
            <a:ext cx="1950944" cy="1155326"/>
            <a:chOff x="7595044" y="3067685"/>
            <a:chExt cx="2211070" cy="1309370"/>
          </a:xfrm>
        </p:grpSpPr>
        <p:sp>
          <p:nvSpPr>
            <p:cNvPr id="42" name="object 42"/>
            <p:cNvSpPr/>
            <p:nvPr/>
          </p:nvSpPr>
          <p:spPr>
            <a:xfrm>
              <a:off x="7872984" y="3685031"/>
              <a:ext cx="1348740" cy="683895"/>
            </a:xfrm>
            <a:custGeom>
              <a:avLst/>
              <a:gdLst/>
              <a:ahLst/>
              <a:cxnLst/>
              <a:rect l="l" t="t" r="r" b="b"/>
              <a:pathLst>
                <a:path w="1348740" h="683895">
                  <a:moveTo>
                    <a:pt x="246888" y="0"/>
                  </a:moveTo>
                  <a:lnTo>
                    <a:pt x="0" y="0"/>
                  </a:lnTo>
                  <a:lnTo>
                    <a:pt x="0" y="683768"/>
                  </a:lnTo>
                  <a:lnTo>
                    <a:pt x="246888" y="683768"/>
                  </a:lnTo>
                  <a:lnTo>
                    <a:pt x="246888" y="0"/>
                  </a:lnTo>
                  <a:close/>
                </a:path>
                <a:path w="1348740" h="683895">
                  <a:moveTo>
                    <a:pt x="1348740" y="678180"/>
                  </a:moveTo>
                  <a:lnTo>
                    <a:pt x="1101852" y="678180"/>
                  </a:lnTo>
                  <a:lnTo>
                    <a:pt x="1101852" y="683768"/>
                  </a:lnTo>
                  <a:lnTo>
                    <a:pt x="1348740" y="683768"/>
                  </a:lnTo>
                  <a:lnTo>
                    <a:pt x="1348740" y="67818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3" name="object 43"/>
            <p:cNvSpPr/>
            <p:nvPr/>
          </p:nvSpPr>
          <p:spPr>
            <a:xfrm>
              <a:off x="8186928" y="3143643"/>
              <a:ext cx="1348740" cy="1225550"/>
            </a:xfrm>
            <a:custGeom>
              <a:avLst/>
              <a:gdLst/>
              <a:ahLst/>
              <a:cxnLst/>
              <a:rect l="l" t="t" r="r" b="b"/>
              <a:pathLst>
                <a:path w="1348740" h="1225550">
                  <a:moveTo>
                    <a:pt x="246926" y="0"/>
                  </a:moveTo>
                  <a:lnTo>
                    <a:pt x="0" y="0"/>
                  </a:lnTo>
                  <a:lnTo>
                    <a:pt x="0" y="1225156"/>
                  </a:lnTo>
                  <a:lnTo>
                    <a:pt x="246926" y="1225156"/>
                  </a:lnTo>
                  <a:lnTo>
                    <a:pt x="246926" y="0"/>
                  </a:lnTo>
                  <a:close/>
                </a:path>
                <a:path w="1348740" h="1225550">
                  <a:moveTo>
                    <a:pt x="1348740" y="1216571"/>
                  </a:moveTo>
                  <a:lnTo>
                    <a:pt x="1101852" y="1216571"/>
                  </a:lnTo>
                  <a:lnTo>
                    <a:pt x="1101852" y="1225156"/>
                  </a:lnTo>
                  <a:lnTo>
                    <a:pt x="1348740" y="1225156"/>
                  </a:lnTo>
                  <a:lnTo>
                    <a:pt x="1348740" y="1216571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4" name="object 44"/>
            <p:cNvSpPr/>
            <p:nvPr/>
          </p:nvSpPr>
          <p:spPr>
            <a:xfrm>
              <a:off x="7602981" y="3067685"/>
              <a:ext cx="2202815" cy="1301115"/>
            </a:xfrm>
            <a:custGeom>
              <a:avLst/>
              <a:gdLst/>
              <a:ahLst/>
              <a:cxnLst/>
              <a:rect l="l" t="t" r="r" b="b"/>
              <a:pathLst>
                <a:path w="2202815" h="1301114">
                  <a:moveTo>
                    <a:pt x="0" y="1301114"/>
                  </a:moveTo>
                  <a:lnTo>
                    <a:pt x="0" y="0"/>
                  </a:lnTo>
                </a:path>
                <a:path w="2202815" h="1301114">
                  <a:moveTo>
                    <a:pt x="0" y="1301114"/>
                  </a:moveTo>
                  <a:lnTo>
                    <a:pt x="2202561" y="1301114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634917" y="3020321"/>
            <a:ext cx="159684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dirty="0">
                <a:solidFill>
                  <a:srgbClr val="404040"/>
                </a:solidFill>
                <a:latin typeface="Calibri"/>
                <a:cs typeface="Calibri"/>
              </a:rPr>
              <a:t>63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559737" y="3617931"/>
            <a:ext cx="533400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059" dirty="0">
                <a:solidFill>
                  <a:srgbClr val="404040"/>
                </a:solidFill>
                <a:latin typeface="Calibri"/>
                <a:cs typeface="Calibri"/>
              </a:rPr>
              <a:t>53%</a:t>
            </a:r>
            <a:r>
              <a:rPr sz="1059" spc="3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9" dirty="0">
                <a:solidFill>
                  <a:srgbClr val="404040"/>
                </a:solidFill>
                <a:latin typeface="Calibri"/>
                <a:cs typeface="Calibri"/>
              </a:rPr>
              <a:t>82%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892764" y="2323293"/>
            <a:ext cx="532840" cy="396428"/>
          </a:xfrm>
          <a:prstGeom prst="rect">
            <a:avLst/>
          </a:prstGeom>
        </p:spPr>
        <p:txBody>
          <a:bodyPr vert="horz" wrap="square" lIns="0" tIns="23532" rIns="0" bIns="0" rtlCol="0">
            <a:spAutoFit/>
          </a:bodyPr>
          <a:lstStyle/>
          <a:p>
            <a:pPr marL="91333">
              <a:spcBef>
                <a:spcPts val="185"/>
              </a:spcBef>
            </a:pPr>
            <a:r>
              <a:rPr sz="1279" spc="-18" dirty="0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sz="1279" spc="-9" dirty="0">
                <a:solidFill>
                  <a:srgbClr val="585858"/>
                </a:solidFill>
                <a:latin typeface="Calibri"/>
                <a:cs typeface="Calibri"/>
              </a:rPr>
              <a:t>=176</a:t>
            </a:r>
            <a:endParaRPr sz="1279">
              <a:latin typeface="Calibri"/>
              <a:cs typeface="Calibri"/>
            </a:endParaRPr>
          </a:p>
          <a:p>
            <a:pPr marL="11206">
              <a:spcBef>
                <a:spcPts val="88"/>
              </a:spcBef>
            </a:pPr>
            <a:r>
              <a:rPr sz="1059" dirty="0">
                <a:solidFill>
                  <a:srgbClr val="404040"/>
                </a:solidFill>
                <a:latin typeface="Calibri"/>
                <a:cs typeface="Calibri"/>
              </a:rPr>
              <a:t>113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027670" y="2570181"/>
            <a:ext cx="228040" cy="1336142"/>
          </a:xfrm>
          <a:prstGeom prst="rect">
            <a:avLst/>
          </a:prstGeom>
        </p:spPr>
        <p:txBody>
          <a:bodyPr vert="horz" wrap="square" lIns="0" tIns="40901" rIns="0" bIns="0" rtlCol="0">
            <a:spAutoFit/>
          </a:bodyPr>
          <a:lstStyle/>
          <a:p>
            <a:pPr marR="5603" algn="r">
              <a:spcBef>
                <a:spcPts val="322"/>
              </a:spcBef>
            </a:pPr>
            <a:r>
              <a:rPr sz="1059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059" spc="-4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r>
              <a:rPr sz="1059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059">
              <a:latin typeface="Calibri"/>
              <a:cs typeface="Calibri"/>
            </a:endParaRPr>
          </a:p>
          <a:p>
            <a:pPr marR="5603" algn="r">
              <a:spcBef>
                <a:spcPts val="234"/>
              </a:spcBef>
            </a:pPr>
            <a:r>
              <a:rPr sz="1059" dirty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059" spc="-4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059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059">
              <a:latin typeface="Calibri"/>
              <a:cs typeface="Calibri"/>
            </a:endParaRPr>
          </a:p>
          <a:p>
            <a:pPr marR="4483" algn="r">
              <a:spcBef>
                <a:spcPts val="238"/>
              </a:spcBef>
            </a:pPr>
            <a:r>
              <a:rPr sz="1059" dirty="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1059">
              <a:latin typeface="Calibri"/>
              <a:cs typeface="Calibri"/>
            </a:endParaRPr>
          </a:p>
          <a:p>
            <a:pPr marR="4483" algn="r">
              <a:spcBef>
                <a:spcPts val="234"/>
              </a:spcBef>
            </a:pPr>
            <a:r>
              <a:rPr sz="1059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1059">
              <a:latin typeface="Calibri"/>
              <a:cs typeface="Calibri"/>
            </a:endParaRPr>
          </a:p>
          <a:p>
            <a:pPr marR="4483" algn="r">
              <a:spcBef>
                <a:spcPts val="238"/>
              </a:spcBef>
            </a:pPr>
            <a:r>
              <a:rPr sz="1059" dirty="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1059">
              <a:latin typeface="Calibri"/>
              <a:cs typeface="Calibri"/>
            </a:endParaRPr>
          </a:p>
          <a:p>
            <a:pPr marR="4483" algn="r">
              <a:spcBef>
                <a:spcPts val="238"/>
              </a:spcBef>
            </a:pPr>
            <a:r>
              <a:rPr sz="1059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059">
              <a:latin typeface="Calibri"/>
              <a:cs typeface="Calibri"/>
            </a:endParaRPr>
          </a:p>
          <a:p>
            <a:pPr marR="5043" algn="r">
              <a:spcBef>
                <a:spcPts val="234"/>
              </a:spcBef>
            </a:pPr>
            <a:r>
              <a:rPr sz="1059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408446" y="3922574"/>
            <a:ext cx="890307" cy="501570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11206" marR="4483" indent="560" algn="ctr">
              <a:lnSpc>
                <a:spcPct val="101800"/>
              </a:lnSpc>
              <a:spcBef>
                <a:spcPts val="66"/>
              </a:spcBef>
            </a:pPr>
            <a:r>
              <a:rPr lang="en-US" sz="1059" b="1" spc="-4" dirty="0">
                <a:solidFill>
                  <a:srgbClr val="585858"/>
                </a:solidFill>
                <a:latin typeface="Calibri"/>
                <a:cs typeface="Calibri"/>
              </a:rPr>
              <a:t>Linked and confirmed in ART 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504942" y="3922574"/>
            <a:ext cx="641537" cy="33730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es-GT" sz="1059" b="1" spc="-4">
                <a:solidFill>
                  <a:srgbClr val="585858"/>
                </a:solidFill>
                <a:latin typeface="Calibri"/>
                <a:cs typeface="Calibri"/>
              </a:rPr>
              <a:t>Effectiveness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423462" y="1745204"/>
            <a:ext cx="1827791" cy="398616"/>
          </a:xfrm>
          <a:prstGeom prst="rect">
            <a:avLst/>
          </a:prstGeom>
        </p:spPr>
        <p:txBody>
          <a:bodyPr vert="horz" wrap="square" lIns="0" tIns="7284" rIns="0" bIns="0" rtlCol="0">
            <a:spAutoFit/>
          </a:bodyPr>
          <a:lstStyle/>
          <a:p>
            <a:pPr marL="11206" marR="4483" indent="181545">
              <a:lnSpc>
                <a:spcPct val="101400"/>
              </a:lnSpc>
              <a:spcBef>
                <a:spcPts val="57"/>
              </a:spcBef>
            </a:pPr>
            <a:r>
              <a:rPr lang="en-US" sz="1279" b="1" spc="-13" dirty="0">
                <a:solidFill>
                  <a:srgbClr val="001F5F"/>
                </a:solidFill>
                <a:latin typeface="Calibri"/>
                <a:cs typeface="Calibri"/>
              </a:rPr>
              <a:t>ART clinic linkage and linkage effectiveness</a:t>
            </a:r>
            <a:endParaRPr sz="1279" dirty="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584265" y="4538578"/>
            <a:ext cx="73959" cy="73959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724" y="0"/>
                </a:moveTo>
                <a:lnTo>
                  <a:pt x="0" y="0"/>
                </a:lnTo>
                <a:lnTo>
                  <a:pt x="0" y="83724"/>
                </a:lnTo>
                <a:lnTo>
                  <a:pt x="83724" y="83724"/>
                </a:lnTo>
                <a:lnTo>
                  <a:pt x="83724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3" name="object 53"/>
          <p:cNvSpPr txBox="1"/>
          <p:nvPr/>
        </p:nvSpPr>
        <p:spPr>
          <a:xfrm>
            <a:off x="8680637" y="4469130"/>
            <a:ext cx="1560419" cy="659879"/>
          </a:xfrm>
          <a:prstGeom prst="rect">
            <a:avLst/>
          </a:prstGeom>
        </p:spPr>
        <p:txBody>
          <a:bodyPr vert="horz" wrap="square" lIns="0" tIns="21291" rIns="0" bIns="0" rtlCol="0">
            <a:spAutoFit/>
          </a:bodyPr>
          <a:lstStyle/>
          <a:p>
            <a:pPr marL="11206" marR="4483">
              <a:lnSpc>
                <a:spcPct val="93700"/>
              </a:lnSpc>
              <a:spcBef>
                <a:spcPts val="168"/>
              </a:spcBef>
            </a:pPr>
            <a:r>
              <a:rPr lang="en-US" sz="1059" spc="-4" dirty="0">
                <a:solidFill>
                  <a:srgbClr val="585858"/>
                </a:solidFill>
                <a:latin typeface="Calibri"/>
                <a:cs typeface="Calibri"/>
              </a:rPr>
              <a:t>Field promoters / 09 Municipalities intervened VICITS CAS Clinic, city of
Guatemala</a:t>
            </a:r>
            <a:endParaRPr sz="1059" dirty="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584265" y="4841249"/>
            <a:ext cx="73959" cy="73959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724" y="0"/>
                </a:moveTo>
                <a:lnTo>
                  <a:pt x="0" y="0"/>
                </a:lnTo>
                <a:lnTo>
                  <a:pt x="0" y="83724"/>
                </a:lnTo>
                <a:lnTo>
                  <a:pt x="83724" y="83724"/>
                </a:lnTo>
                <a:lnTo>
                  <a:pt x="83724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55" name="object 5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13059" y="28686"/>
            <a:ext cx="796065" cy="789342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44939" y="28686"/>
            <a:ext cx="1488589" cy="4800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0F54491-9EC5-D228-6B95-CC221EE953EE}"/>
              </a:ext>
            </a:extLst>
          </p:cNvPr>
          <p:cNvSpPr txBox="1"/>
          <p:nvPr/>
        </p:nvSpPr>
        <p:spPr>
          <a:xfrm>
            <a:off x="499679" y="673297"/>
            <a:ext cx="5338215" cy="10397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8800" b="1">
                <a:latin typeface="Avenir Next LT Pro Demi" panose="020B07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sz="4400" b="1" i="0" u="none" strike="noStrike" baseline="0" dirty="0">
                <a:solidFill>
                  <a:srgbClr val="486284"/>
                </a:solidFill>
                <a:latin typeface="Avenir Next LT Pro" panose="020B0504020202020204" pitchFamily="34" charset="0"/>
              </a:rPr>
              <a:t> </a:t>
            </a:r>
          </a:p>
          <a:p>
            <a:pPr algn="ctr"/>
            <a:r>
              <a:rPr lang="fr-FR" sz="4400" b="1" dirty="0" err="1">
                <a:solidFill>
                  <a:srgbClr val="486284"/>
                </a:solidFill>
                <a:latin typeface="Avenir Next LT Pro" panose="020B0504020202020204" pitchFamily="34" charset="0"/>
              </a:rPr>
              <a:t>Multisectoral</a:t>
            </a:r>
            <a:r>
              <a:rPr lang="fr-FR" sz="4400" b="1" dirty="0">
                <a:solidFill>
                  <a:srgbClr val="486284"/>
                </a:solidFill>
                <a:latin typeface="Avenir Next LT Pro" panose="020B0504020202020204" pitchFamily="34" charset="0"/>
              </a:rPr>
              <a:t> coordination with:</a:t>
            </a:r>
            <a:endParaRPr lang="fr-FR" sz="4400" b="1" i="0" u="none" strike="noStrike" baseline="0" dirty="0">
              <a:solidFill>
                <a:srgbClr val="486284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D32B3C2-E966-DA83-FE0D-8A6ED278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E85-2265-4E1A-A84B-B48E0B46B05C}" type="slidenum">
              <a:rPr lang="en-US" smtClean="0"/>
              <a:t>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109D3-2B47-7B4B-D916-FE4F8EA31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0" y="828029"/>
            <a:ext cx="2743200" cy="365125"/>
          </a:xfrm>
        </p:spPr>
        <p:txBody>
          <a:bodyPr/>
          <a:lstStyle/>
          <a:p>
            <a:r>
              <a:rPr lang="en-US" dirty="0"/>
              <a:t>www.casgt.org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A372E8F-9882-0F11-80FD-3CACA2D07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222" y="204815"/>
            <a:ext cx="2031925" cy="64767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9FE8F95-46DF-8992-53BD-E278758A8052}"/>
              </a:ext>
            </a:extLst>
          </p:cNvPr>
          <p:cNvSpPr txBox="1"/>
          <p:nvPr/>
        </p:nvSpPr>
        <p:spPr>
          <a:xfrm>
            <a:off x="6261904" y="1628766"/>
            <a:ext cx="553269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486284"/>
                </a:solidFill>
                <a:latin typeface="Avenir Next LT Pro" panose="020B0504020202020204" pitchFamily="34" charset="0"/>
              </a:rPr>
              <a:t>The </a:t>
            </a:r>
            <a:r>
              <a:rPr lang="fr-FR" sz="2800" dirty="0" err="1">
                <a:solidFill>
                  <a:srgbClr val="486284"/>
                </a:solidFill>
                <a:latin typeface="Avenir Next LT Pro" panose="020B0504020202020204" pitchFamily="34" charset="0"/>
              </a:rPr>
              <a:t>community</a:t>
            </a:r>
            <a:endParaRPr lang="fr-FR" sz="2800" dirty="0">
              <a:solidFill>
                <a:srgbClr val="486284"/>
              </a:solidFill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486284"/>
                </a:solidFill>
                <a:latin typeface="Avenir Next LT Pro" panose="020B0504020202020204" pitchFamily="34" charset="0"/>
              </a:rPr>
              <a:t>The </a:t>
            </a:r>
            <a:r>
              <a:rPr lang="fr-FR" sz="2800" dirty="0" err="1">
                <a:solidFill>
                  <a:srgbClr val="486284"/>
                </a:solidFill>
                <a:latin typeface="Avenir Next LT Pro" panose="020B0504020202020204" pitchFamily="34" charset="0"/>
              </a:rPr>
              <a:t>Ministry </a:t>
            </a:r>
            <a:r>
              <a:rPr lang="fr-FR" sz="2800" dirty="0">
                <a:solidFill>
                  <a:srgbClr val="486284"/>
                </a:solidFill>
                <a:latin typeface="Avenir Next LT Pro" panose="020B0504020202020204" pitchFamily="34" charset="0"/>
              </a:rPr>
              <a:t>of </a:t>
            </a:r>
            <a:r>
              <a:rPr lang="fr-FR" sz="2800" dirty="0" err="1">
                <a:solidFill>
                  <a:srgbClr val="486284"/>
                </a:solidFill>
                <a:latin typeface="Avenir Next LT Pro" panose="020B0504020202020204" pitchFamily="34" charset="0"/>
              </a:rPr>
              <a:t>Health</a:t>
            </a:r>
            <a:endParaRPr lang="fr-FR" sz="2800" dirty="0">
              <a:solidFill>
                <a:srgbClr val="486284"/>
              </a:solidFill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486284"/>
                </a:solidFill>
                <a:latin typeface="Avenir Next LT Pro" panose="020B0504020202020204" pitchFamily="34" charset="0"/>
              </a:rPr>
              <a:t>CDC </a:t>
            </a:r>
            <a:r>
              <a:rPr lang="fr-FR" sz="2800" dirty="0" err="1">
                <a:solidFill>
                  <a:srgbClr val="486284"/>
                </a:solidFill>
                <a:latin typeface="Avenir Next LT Pro" panose="020B0504020202020204" pitchFamily="34" charset="0"/>
              </a:rPr>
              <a:t>implementers </a:t>
            </a:r>
            <a:r>
              <a:rPr lang="fr-FR" sz="2800" dirty="0">
                <a:solidFill>
                  <a:srgbClr val="486284"/>
                </a:solidFill>
                <a:latin typeface="Avenir Next LT Pro" panose="020B0504020202020204" pitchFamily="34" charset="0"/>
              </a:rPr>
              <a:t>in Guatemala.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i="0" u="none" strike="noStrike" baseline="0" dirty="0" err="1">
                <a:solidFill>
                  <a:srgbClr val="486284"/>
                </a:solidFill>
                <a:latin typeface="Avenir Next LT Pro" panose="020B0504020202020204" pitchFamily="34" charset="0"/>
              </a:rPr>
              <a:t>Global Fund</a:t>
            </a:r>
            <a:endParaRPr lang="fr-FR" sz="2800" i="0" u="none" strike="noStrike" baseline="0" dirty="0">
              <a:solidFill>
                <a:srgbClr val="486284"/>
              </a:solidFill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486284"/>
                </a:solidFill>
                <a:latin typeface="Avenir Next LT Pro" panose="020B0504020202020204" pitchFamily="34" charset="0"/>
              </a:rPr>
              <a:t>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i="0" u="none" strike="noStrike" baseline="0" dirty="0">
                <a:solidFill>
                  <a:srgbClr val="486284"/>
                </a:solidFill>
                <a:latin typeface="Avenir Next LT Pro" panose="020B0504020202020204" pitchFamily="34" charset="0"/>
              </a:rPr>
              <a:t>Onusida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rgbClr val="486284"/>
                </a:solidFill>
                <a:latin typeface="Avenir Next LT Pro" panose="020B0504020202020204" pitchFamily="34" charset="0"/>
              </a:rPr>
              <a:t>Meeting places </a:t>
            </a:r>
            <a:r>
              <a:rPr lang="fr-FR" sz="2800" dirty="0">
                <a:solidFill>
                  <a:srgbClr val="486284"/>
                </a:solidFill>
                <a:latin typeface="Avenir Next LT Pro" panose="020B0504020202020204" pitchFamily="34" charset="0"/>
              </a:rPr>
              <a:t>of the </a:t>
            </a:r>
            <a:r>
              <a:rPr lang="fr-FR" sz="2800" dirty="0" err="1">
                <a:solidFill>
                  <a:srgbClr val="486284"/>
                </a:solidFill>
                <a:latin typeface="Avenir Next LT Pro" panose="020B0504020202020204" pitchFamily="34" charset="0"/>
              </a:rPr>
              <a:t>population</a:t>
            </a:r>
            <a:endParaRPr lang="fr-FR" sz="2800" dirty="0">
              <a:solidFill>
                <a:srgbClr val="486284"/>
              </a:solidFill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i="0" u="none" strike="noStrike" baseline="0" dirty="0">
                <a:solidFill>
                  <a:srgbClr val="486284"/>
                </a:solidFill>
                <a:latin typeface="Avenir Next LT Pro" panose="020B0504020202020204" pitchFamily="34" charset="0"/>
              </a:rPr>
              <a:t>With the Academy</a:t>
            </a:r>
          </a:p>
          <a:p>
            <a:endParaRPr lang="fr-FR" sz="2800" i="0" u="none" strike="noStrike" baseline="0" dirty="0">
              <a:solidFill>
                <a:srgbClr val="486284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45421D2-1A1E-B6F6-CBAF-596F24975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1"/>
          <a:stretch/>
        </p:blipFill>
        <p:spPr bwMode="auto">
          <a:xfrm>
            <a:off x="1113784" y="1827828"/>
            <a:ext cx="3778449" cy="489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Logotipo&#10;&#10;Descripción generada automáticamente">
            <a:extLst>
              <a:ext uri="{FF2B5EF4-FFF2-40B4-BE49-F238E27FC236}">
                <a16:creationId xmlns:a16="http://schemas.microsoft.com/office/drawing/2014/main" id="{98A6B607-A04C-48FD-B06F-E5087E7F3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142" y="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902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41AB3-3173-8F27-6E0D-2A680669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1E85-2265-4E1A-A84B-B48E0B46B05C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DF7548F-0599-F7B2-F6F4-50B10586493B}"/>
              </a:ext>
            </a:extLst>
          </p:cNvPr>
          <p:cNvSpPr txBox="1"/>
          <p:nvPr/>
        </p:nvSpPr>
        <p:spPr>
          <a:xfrm>
            <a:off x="5804013" y="818298"/>
            <a:ext cx="6256807" cy="52041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8800" b="1">
                <a:latin typeface="Avenir Next LT Pro Demi" panose="020B0704020202020204" pitchFamily="34" charset="0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FFFDFB"/>
              </a:solidFill>
              <a:latin typeface="Avenir Next LT Pro" panose="020B05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FFFDFB"/>
              </a:solidFill>
              <a:latin typeface="Avenir Next LT Pro" panose="020B05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FDFB"/>
                </a:solidFill>
                <a:latin typeface="Avenir Next LT Pro" panose="020B0504020202020204" pitchFamily="34" charset="0"/>
              </a:rPr>
              <a:t>Increased access to  </a:t>
            </a:r>
            <a:r>
              <a:rPr lang="en-US" sz="2400" dirty="0">
                <a:solidFill>
                  <a:srgbClr val="F2BD31"/>
                </a:solidFill>
                <a:latin typeface="Avenir Next LT Pro" panose="020B0504020202020204" pitchFamily="34" charset="0"/>
              </a:rPr>
              <a:t>hidden population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FFFDFB"/>
              </a:solidFill>
              <a:latin typeface="Avenir Next LT Pro" panose="020B05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2BD31"/>
                </a:solidFill>
                <a:latin typeface="Avenir Next LT Pro" panose="020B0504020202020204" pitchFamily="34" charset="0"/>
              </a:rPr>
              <a:t>Peers support to provide differentiated</a:t>
            </a:r>
            <a:r>
              <a:rPr lang="en-US" sz="2400" b="0" dirty="0">
                <a:solidFill>
                  <a:srgbClr val="FFFDFB"/>
                </a:solidFill>
                <a:latin typeface="Avenir Next LT Pro" panose="020B0504020202020204" pitchFamily="34" charset="0"/>
              </a:rPr>
              <a:t>, relevant and person-centered services.</a:t>
            </a:r>
          </a:p>
          <a:p>
            <a:pPr algn="l"/>
            <a:endParaRPr lang="en-US" sz="2400" b="0" dirty="0">
              <a:solidFill>
                <a:srgbClr val="FFFDFB"/>
              </a:solidFill>
              <a:latin typeface="Avenir Next LT Pro" panose="020B05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FDFB"/>
                </a:solidFill>
                <a:latin typeface="Avenir Next LT Pro" panose="020B0504020202020204" pitchFamily="34" charset="0"/>
              </a:rPr>
              <a:t> Word of mouth </a:t>
            </a:r>
            <a:r>
              <a:rPr lang="en-US" sz="2400" dirty="0">
                <a:solidFill>
                  <a:srgbClr val="F2BD31"/>
                </a:solidFill>
                <a:latin typeface="Avenir Next LT Pro" panose="020B0504020202020204" pitchFamily="34" charset="0"/>
              </a:rPr>
              <a:t>information</a:t>
            </a:r>
            <a:r>
              <a:rPr lang="en-US" sz="2400" b="0" dirty="0">
                <a:solidFill>
                  <a:srgbClr val="FFFDFB"/>
                </a:solidFill>
                <a:latin typeface="Avenir Next LT Pro" panose="020B0504020202020204" pitchFamily="34" charset="0"/>
              </a:rPr>
              <a:t> dissemination in the community</a:t>
            </a:r>
          </a:p>
          <a:p>
            <a:pPr algn="l"/>
            <a:endParaRPr lang="en-US" sz="2400" dirty="0">
              <a:solidFill>
                <a:srgbClr val="FFFDFB"/>
              </a:solidFill>
              <a:latin typeface="Avenir Next LT Pro" panose="020B05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2BD31"/>
                </a:solidFill>
                <a:latin typeface="Avenir Next LT Pro" panose="020B0504020202020204" pitchFamily="34" charset="0"/>
              </a:rPr>
              <a:t>Active surveillance </a:t>
            </a:r>
            <a:r>
              <a:rPr lang="en-US" sz="2400" b="0" dirty="0">
                <a:solidFill>
                  <a:srgbClr val="FFFDFB"/>
                </a:solidFill>
                <a:latin typeface="Avenir Next LT Pro" panose="020B0504020202020204" pitchFamily="34" charset="0"/>
              </a:rPr>
              <a:t>from the community for reporting to the Epidemiology Department (4) </a:t>
            </a:r>
          </a:p>
          <a:p>
            <a:pPr algn="l"/>
            <a:endParaRPr lang="en-US" sz="2400" b="0" dirty="0">
              <a:solidFill>
                <a:srgbClr val="FFFDFB"/>
              </a:solidFill>
              <a:latin typeface="Avenir Next LT Pro" panose="020B05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FFFDFB"/>
                </a:solidFill>
                <a:latin typeface="Avenir Next LT Pro" panose="020B0504020202020204" pitchFamily="34" charset="0"/>
              </a:rPr>
              <a:t>Accurate and complete data collection for </a:t>
            </a:r>
            <a:r>
              <a:rPr lang="en-US" sz="2400" dirty="0">
                <a:solidFill>
                  <a:srgbClr val="F2BD31"/>
                </a:solidFill>
                <a:latin typeface="Avenir Next LT Pro" panose="020B0504020202020204" pitchFamily="34" charset="0"/>
              </a:rPr>
              <a:t>reporting </a:t>
            </a:r>
            <a:r>
              <a:rPr lang="en-US" sz="2400" b="0" dirty="0">
                <a:solidFill>
                  <a:srgbClr val="FFFDFB"/>
                </a:solidFill>
                <a:latin typeface="Avenir Next LT Pro" panose="020B0504020202020204" pitchFamily="34" charset="0"/>
              </a:rPr>
              <a:t>through SIGSA (5) </a:t>
            </a:r>
          </a:p>
          <a:p>
            <a:pPr algn="l"/>
            <a:endParaRPr lang="en-US" sz="2400" b="0" dirty="0">
              <a:solidFill>
                <a:srgbClr val="FFFDFB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957E32D-3094-E127-1BAD-BA6AB45E420A}"/>
              </a:ext>
            </a:extLst>
          </p:cNvPr>
          <p:cNvSpPr txBox="1"/>
          <p:nvPr/>
        </p:nvSpPr>
        <p:spPr>
          <a:xfrm>
            <a:off x="5375750" y="5842040"/>
            <a:ext cx="668507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buFont typeface="+mj-lt"/>
              <a:buAutoNum type="arabicPeriod" startAt="4"/>
            </a:pPr>
            <a:r>
              <a:rPr lang="es-ES" sz="1000" dirty="0">
                <a:solidFill>
                  <a:srgbClr val="FFFDFB"/>
                </a:solidFill>
                <a:latin typeface="Avenir Next LT Pro" panose="020B0504020202020204" pitchFamily="34" charset="0"/>
              </a:rPr>
              <a:t>Ministry of Public Health and Social Assistance of Guatemala, Department of Epidemiology. Protocols for Epidemiological Surveillance of Sexually Transmitted Infections and Advanced HIV/HIV. 2018. Guatemala</a:t>
            </a:r>
          </a:p>
          <a:p>
            <a:pPr marL="228600" indent="-228600" algn="just">
              <a:buFont typeface="+mj-lt"/>
              <a:buAutoNum type="arabicPeriod" startAt="4"/>
            </a:pPr>
            <a:r>
              <a:rPr lang="es-ES" sz="1000" dirty="0">
                <a:solidFill>
                  <a:srgbClr val="FFFDFB"/>
                </a:solidFill>
                <a:latin typeface="Avenir Next LT Pro" panose="020B0504020202020204" pitchFamily="34" charset="0"/>
              </a:rPr>
              <a:t>Ministry of Public Health and Social Assistance of Guatemala. </a:t>
            </a:r>
            <a:r>
              <a:rPr lang="es-ES" sz="1000" b="0" i="0" dirty="0">
                <a:solidFill>
                  <a:srgbClr val="FFFDFB"/>
                </a:solidFill>
                <a:effectLst/>
                <a:latin typeface="Poppins" panose="00000500000000000000" pitchFamily="2" charset="0"/>
              </a:rPr>
              <a:t>Manual de Organización y Funciones de la Unidad del Sistema de Información Gerencial en Salud - SIGSA-.2015. Guatemala </a:t>
            </a:r>
            <a:endParaRPr lang="es-ES" sz="1000" dirty="0">
              <a:solidFill>
                <a:srgbClr val="FFFDFB"/>
              </a:solidFill>
              <a:latin typeface="Avenir Next LT Pro" panose="020B0504020202020204" pitchFamily="34" charset="0"/>
            </a:endParaRPr>
          </a:p>
          <a:p>
            <a:pPr marL="228600" indent="-228600" algn="just">
              <a:buFont typeface="+mj-lt"/>
              <a:buAutoNum type="arabicPeriod" startAt="4"/>
            </a:pPr>
            <a:endParaRPr lang="es-ES" sz="1000" dirty="0">
              <a:solidFill>
                <a:srgbClr val="FFFDFB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9D4AF0-76D9-E131-20A0-7F265AD70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4" t="9111" r="6461"/>
          <a:stretch/>
        </p:blipFill>
        <p:spPr bwMode="auto">
          <a:xfrm>
            <a:off x="0" y="-9080"/>
            <a:ext cx="5375749" cy="686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2D881B9-8FC4-4570-A5D0-0C072D1518E2}"/>
              </a:ext>
            </a:extLst>
          </p:cNvPr>
          <p:cNvSpPr txBox="1"/>
          <p:nvPr/>
        </p:nvSpPr>
        <p:spPr>
          <a:xfrm>
            <a:off x="-214132" y="3903048"/>
            <a:ext cx="5375750" cy="19389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en-US" sz="4000" b="1" dirty="0" err="1">
                <a:solidFill>
                  <a:srgbClr val="FFFDFB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venir Next LT Pro" panose="020B0504020202020204" pitchFamily="34" charset="0"/>
              </a:rPr>
              <a:t>Benefit</a:t>
            </a:r>
            <a:r>
              <a:rPr lang="en-US" sz="4000" b="1" dirty="0">
                <a:solidFill>
                  <a:srgbClr val="FFFDFB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venir Next LT Pro" panose="020B0504020202020204" pitchFamily="34" charset="0"/>
              </a:rPr>
              <a:t>s </a:t>
            </a:r>
          </a:p>
          <a:p>
            <a:pPr algn="r"/>
            <a:r>
              <a:rPr lang="en-US" sz="4000" b="1" dirty="0">
                <a:solidFill>
                  <a:srgbClr val="FFFDFB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venir Next LT Pro" panose="020B0504020202020204" pitchFamily="34" charset="0"/>
              </a:rPr>
              <a:t>of the HIV </a:t>
            </a:r>
            <a:r>
              <a:rPr lang="en-US" sz="4000" b="1" dirty="0" err="1">
                <a:solidFill>
                  <a:srgbClr val="FFFDFB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venir Next LT Pro" panose="020B0504020202020204" pitchFamily="34" charset="0"/>
              </a:rPr>
              <a:t>test </a:t>
            </a:r>
          </a:p>
          <a:p>
            <a:pPr algn="r"/>
            <a:r>
              <a:rPr lang="en-US" sz="4000" b="1" dirty="0">
                <a:solidFill>
                  <a:srgbClr val="FFFDFB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venir Next LT Pro" panose="020B0504020202020204" pitchFamily="34" charset="0"/>
              </a:rPr>
              <a:t>at </a:t>
            </a:r>
            <a:r>
              <a:rPr lang="en-US" sz="4000" b="1" dirty="0" err="1">
                <a:solidFill>
                  <a:srgbClr val="FFFDFB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venir Next LT Pro" panose="020B0504020202020204" pitchFamily="34" charset="0"/>
              </a:rPr>
              <a:t>the </a:t>
            </a:r>
            <a:r>
              <a:rPr lang="en-US" sz="4000" b="1" dirty="0">
                <a:solidFill>
                  <a:srgbClr val="FFFDFB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venir Next LT Pro" panose="020B0504020202020204" pitchFamily="34" charset="0"/>
              </a:rPr>
              <a:t>community </a:t>
            </a:r>
            <a:r>
              <a:rPr lang="en-US" sz="4000" b="1" dirty="0" err="1">
                <a:solidFill>
                  <a:srgbClr val="FFFDFB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venir Next LT Pro" panose="020B0504020202020204" pitchFamily="34" charset="0"/>
              </a:rPr>
              <a:t>level </a:t>
            </a:r>
          </a:p>
        </p:txBody>
      </p:sp>
      <p:pic>
        <p:nvPicPr>
          <p:cNvPr id="5" name="Picture 21">
            <a:extLst>
              <a:ext uri="{FF2B5EF4-FFF2-40B4-BE49-F238E27FC236}">
                <a16:creationId xmlns:a16="http://schemas.microsoft.com/office/drawing/2014/main" id="{02B698AB-D426-6A60-4A69-42209E87C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71" y="202282"/>
            <a:ext cx="2031925" cy="647676"/>
          </a:xfrm>
          <a:prstGeom prst="rect">
            <a:avLst/>
          </a:prstGeom>
        </p:spPr>
      </p:pic>
      <p:pic>
        <p:nvPicPr>
          <p:cNvPr id="15" name="Picture 5" descr="Logotipo&#10;&#10;Descripción generada automáticamente">
            <a:extLst>
              <a:ext uri="{FF2B5EF4-FFF2-40B4-BE49-F238E27FC236}">
                <a16:creationId xmlns:a16="http://schemas.microsoft.com/office/drawing/2014/main" id="{2E6884CF-F449-0A3B-E300-ABA1860D0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" y="-253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876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42B6C55-0E2B-2D18-1B00-0F732905A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0590" y="457200"/>
            <a:ext cx="4915307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E99448-3754-654A-4B41-84CD2B3C0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222" y="204815"/>
            <a:ext cx="2031925" cy="64767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6A4D5AE-889F-EB0E-C390-9C9CFEAFC6DE}"/>
              </a:ext>
            </a:extLst>
          </p:cNvPr>
          <p:cNvSpPr txBox="1"/>
          <p:nvPr/>
        </p:nvSpPr>
        <p:spPr>
          <a:xfrm>
            <a:off x="3773347" y="1539433"/>
            <a:ext cx="83068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486284"/>
                </a:solidFill>
                <a:latin typeface="Avenir Next LT Pro" panose="020B0504020202020204" pitchFamily="34" charset="0"/>
              </a:rPr>
              <a:t>Regional Workshop to exchange </a:t>
            </a:r>
            <a:r>
              <a:rPr lang="en-US" sz="2400" dirty="0" err="1">
                <a:solidFill>
                  <a:srgbClr val="486284"/>
                </a:solidFill>
                <a:latin typeface="Avenir Next LT Pro" panose="020B0504020202020204" pitchFamily="34" charset="0"/>
              </a:rPr>
              <a:t>experiences in </a:t>
            </a:r>
            <a:r>
              <a:rPr lang="en-US" sz="2400" dirty="0">
                <a:solidFill>
                  <a:srgbClr val="486284"/>
                </a:solidFill>
                <a:latin typeface="Avenir Next LT Pro" panose="020B0504020202020204" pitchFamily="34" charset="0"/>
              </a:rPr>
              <a:t>the </a:t>
            </a:r>
            <a:r>
              <a:rPr lang="en-US" sz="2400" dirty="0" err="1">
                <a:solidFill>
                  <a:srgbClr val="486284"/>
                </a:solidFill>
                <a:latin typeface="Avenir Next LT Pro" panose="020B0504020202020204" pitchFamily="34" charset="0"/>
              </a:rPr>
              <a:t>strategy </a:t>
            </a:r>
            <a:r>
              <a:rPr lang="en-US" sz="2400" dirty="0">
                <a:solidFill>
                  <a:srgbClr val="486284"/>
                </a:solidFill>
                <a:latin typeface="Avenir Next LT Pro" panose="020B0504020202020204" pitchFamily="34" charset="0"/>
              </a:rPr>
              <a:t>for continuous quality </a:t>
            </a:r>
            <a:r>
              <a:rPr lang="en-US" sz="2400" dirty="0" err="1">
                <a:solidFill>
                  <a:srgbClr val="486284"/>
                </a:solidFill>
                <a:latin typeface="Avenir Next LT Pro" panose="020B0504020202020204" pitchFamily="34" charset="0"/>
              </a:rPr>
              <a:t>improvement in the use </a:t>
            </a:r>
            <a:r>
              <a:rPr lang="en-US" sz="2400" dirty="0">
                <a:solidFill>
                  <a:srgbClr val="486284"/>
                </a:solidFill>
                <a:latin typeface="Avenir Next LT Pro" panose="020B0504020202020204" pitchFamily="34" charset="0"/>
              </a:rPr>
              <a:t>of </a:t>
            </a:r>
            <a:r>
              <a:rPr lang="en-US" sz="2400" dirty="0" err="1">
                <a:solidFill>
                  <a:srgbClr val="486284"/>
                </a:solidFill>
                <a:latin typeface="Avenir Next LT Pro" panose="020B0504020202020204" pitchFamily="34" charset="0"/>
              </a:rPr>
              <a:t>rapid tests </a:t>
            </a:r>
            <a:r>
              <a:rPr lang="en-US" sz="2400" dirty="0">
                <a:solidFill>
                  <a:srgbClr val="486284"/>
                </a:solidFill>
                <a:latin typeface="Avenir Next LT Pro" panose="020B0504020202020204" pitchFamily="34" charset="0"/>
              </a:rPr>
              <a:t>(RTCQI</a:t>
            </a:r>
            <a:r>
              <a:rPr lang="en-US" sz="3000" dirty="0">
                <a:solidFill>
                  <a:srgbClr val="486284"/>
                </a:solidFill>
                <a:latin typeface="Avenir Next LT Pro" panose="020B0504020202020204" pitchFamily="34" charset="0"/>
              </a:rPr>
              <a:t>).</a:t>
            </a:r>
          </a:p>
          <a:p>
            <a:pPr algn="ctr"/>
            <a:br>
              <a:rPr lang="en-US" sz="3000" b="1" dirty="0">
                <a:solidFill>
                  <a:srgbClr val="486284"/>
                </a:solidFill>
                <a:latin typeface="Avenir Next LT Pro" panose="020B0504020202020204" pitchFamily="34" charset="0"/>
              </a:rPr>
            </a:br>
            <a:r>
              <a:rPr lang="en-US" sz="3000" b="1" dirty="0" err="1">
                <a:solidFill>
                  <a:srgbClr val="486284"/>
                </a:solidFill>
                <a:latin typeface="Avenir Next LT Pro" panose="020B0504020202020204" pitchFamily="34" charset="0"/>
              </a:rPr>
              <a:t>Quality </a:t>
            </a:r>
            <a:r>
              <a:rPr lang="en-US" sz="3000" b="1" dirty="0">
                <a:solidFill>
                  <a:srgbClr val="486284"/>
                </a:solidFill>
                <a:latin typeface="Avenir Next LT Pro" panose="020B0504020202020204" pitchFamily="34" charset="0"/>
              </a:rPr>
              <a:t>management </a:t>
            </a:r>
            <a:r>
              <a:rPr lang="en-US" sz="3000" b="1" dirty="0" err="1">
                <a:solidFill>
                  <a:srgbClr val="486284"/>
                </a:solidFill>
                <a:latin typeface="Avenir Next LT Pro" panose="020B0504020202020204" pitchFamily="34" charset="0"/>
              </a:rPr>
              <a:t>in rapid </a:t>
            </a:r>
            <a:r>
              <a:rPr lang="en-US" sz="3000" b="1" dirty="0">
                <a:solidFill>
                  <a:srgbClr val="486284"/>
                </a:solidFill>
                <a:latin typeface="Avenir Next LT Pro" panose="020B0504020202020204" pitchFamily="34" charset="0"/>
              </a:rPr>
              <a:t>HIV </a:t>
            </a:r>
            <a:r>
              <a:rPr lang="en-US" sz="3000" b="1" dirty="0" err="1">
                <a:solidFill>
                  <a:srgbClr val="486284"/>
                </a:solidFill>
                <a:latin typeface="Avenir Next LT Pro" panose="020B0504020202020204" pitchFamily="34" charset="0"/>
              </a:rPr>
              <a:t>testing</a:t>
            </a:r>
          </a:p>
          <a:p>
            <a:pPr algn="ctr"/>
            <a:r>
              <a:rPr lang="en-US" sz="3000" b="1" dirty="0">
                <a:solidFill>
                  <a:srgbClr val="486284"/>
                </a:solidFill>
                <a:latin typeface="Avenir Next LT Pro" panose="020B0504020202020204" pitchFamily="34" charset="0"/>
              </a:rPr>
              <a:t> at the community level</a:t>
            </a:r>
            <a:br>
              <a:rPr lang="en-US" sz="3000" b="1" dirty="0">
                <a:solidFill>
                  <a:srgbClr val="486284"/>
                </a:solidFill>
                <a:latin typeface="Avenir Next LT Pro" panose="020B0504020202020204" pitchFamily="34" charset="0"/>
              </a:rPr>
            </a:br>
            <a:br>
              <a:rPr lang="en-US" sz="3000" b="1" dirty="0">
                <a:solidFill>
                  <a:srgbClr val="486284"/>
                </a:solidFill>
                <a:latin typeface="Avenir Next LT Pro" panose="020B0504020202020204" pitchFamily="34" charset="0"/>
              </a:rPr>
            </a:br>
            <a:endParaRPr lang="es-GT" sz="3000" b="1" dirty="0">
              <a:solidFill>
                <a:srgbClr val="34485E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6" name="Picture 5" descr="Logotipo&#10;&#10;Descripción generada automáticamente">
            <a:extLst>
              <a:ext uri="{FF2B5EF4-FFF2-40B4-BE49-F238E27FC236}">
                <a16:creationId xmlns:a16="http://schemas.microsoft.com/office/drawing/2014/main" id="{EFD93E08-5B33-F11D-DA52-C3862799E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142" y="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44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722</Words>
  <Application>Microsoft Office PowerPoint</Application>
  <PresentationFormat>Panorámica</PresentationFormat>
  <Paragraphs>137</Paragraphs>
  <Slides>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Aptos</vt:lpstr>
      <vt:lpstr>Aptos Display</vt:lpstr>
      <vt:lpstr>Arial</vt:lpstr>
      <vt:lpstr>Arial MT</vt:lpstr>
      <vt:lpstr>Avenir Next LT Pro</vt:lpstr>
      <vt:lpstr>Calibri</vt:lpstr>
      <vt:lpstr>Poppins</vt:lpstr>
      <vt:lpstr>Tahoma</vt:lpstr>
      <vt:lpstr>Office Theme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  de labores</dc:title>
  <dc:creator>Luis Gomez</dc:creator>
  <cp:keywords>, docId:08D63349E313A4106CA13C1AACC9AFD8</cp:keywords>
  <cp:lastModifiedBy>Carlos Vargas Velasquez</cp:lastModifiedBy>
  <cp:revision>6</cp:revision>
  <dcterms:created xsi:type="dcterms:W3CDTF">2024-03-21T19:18:32Z</dcterms:created>
  <dcterms:modified xsi:type="dcterms:W3CDTF">2024-08-27T12:11:36Z</dcterms:modified>
</cp:coreProperties>
</file>